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43429" y="482917"/>
            <a:ext cx="505714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0255" y="482917"/>
            <a:ext cx="5063489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3542" y="1698244"/>
            <a:ext cx="8336914" cy="3867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png"/><Relationship Id="rId6" Type="http://schemas.openxmlformats.org/officeDocument/2006/relationships/image" Target="../media/image21.jpg"/><Relationship Id="rId7" Type="http://schemas.openxmlformats.org/officeDocument/2006/relationships/image" Target="../media/image22.png"/><Relationship Id="rId8" Type="http://schemas.openxmlformats.org/officeDocument/2006/relationships/image" Target="../media/image23.jp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26.png"/><Relationship Id="rId12" Type="http://schemas.openxmlformats.org/officeDocument/2006/relationships/image" Target="../media/image27.jpg"/><Relationship Id="rId13" Type="http://schemas.openxmlformats.org/officeDocument/2006/relationships/image" Target="../media/image2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jpg"/><Relationship Id="rId6" Type="http://schemas.openxmlformats.org/officeDocument/2006/relationships/image" Target="../media/image41.png"/><Relationship Id="rId7" Type="http://schemas.openxmlformats.org/officeDocument/2006/relationships/image" Target="../media/image42.jpg"/><Relationship Id="rId8" Type="http://schemas.openxmlformats.org/officeDocument/2006/relationships/image" Target="../media/image43.png"/><Relationship Id="rId9" Type="http://schemas.openxmlformats.org/officeDocument/2006/relationships/image" Target="../media/image4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Relationship Id="rId4" Type="http://schemas.openxmlformats.org/officeDocument/2006/relationships/image" Target="../media/image52.png"/><Relationship Id="rId5" Type="http://schemas.openxmlformats.org/officeDocument/2006/relationships/image" Target="../media/image53.jpg"/><Relationship Id="rId6" Type="http://schemas.openxmlformats.org/officeDocument/2006/relationships/image" Target="../media/image54.png"/><Relationship Id="rId7" Type="http://schemas.openxmlformats.org/officeDocument/2006/relationships/image" Target="../media/image5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Relationship Id="rId4" Type="http://schemas.openxmlformats.org/officeDocument/2006/relationships/image" Target="../media/image58.png"/><Relationship Id="rId5" Type="http://schemas.openxmlformats.org/officeDocument/2006/relationships/image" Target="../media/image59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65.jpg"/><Relationship Id="rId4" Type="http://schemas.openxmlformats.org/officeDocument/2006/relationships/image" Target="../media/image66.png"/><Relationship Id="rId5" Type="http://schemas.openxmlformats.org/officeDocument/2006/relationships/image" Target="../media/image67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jpg"/><Relationship Id="rId4" Type="http://schemas.openxmlformats.org/officeDocument/2006/relationships/image" Target="../media/image72.png"/><Relationship Id="rId5" Type="http://schemas.openxmlformats.org/officeDocument/2006/relationships/image" Target="../media/image73.jpg"/><Relationship Id="rId6" Type="http://schemas.openxmlformats.org/officeDocument/2006/relationships/image" Target="../media/image74.png"/><Relationship Id="rId7" Type="http://schemas.openxmlformats.org/officeDocument/2006/relationships/image" Target="../media/image75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3" Type="http://schemas.openxmlformats.org/officeDocument/2006/relationships/image" Target="../media/image81.jpg"/><Relationship Id="rId4" Type="http://schemas.openxmlformats.org/officeDocument/2006/relationships/image" Target="../media/image82.png"/><Relationship Id="rId5" Type="http://schemas.openxmlformats.org/officeDocument/2006/relationships/image" Target="../media/image83.jpg"/><Relationship Id="rId6" Type="http://schemas.openxmlformats.org/officeDocument/2006/relationships/image" Target="../media/image84.jpg"/><Relationship Id="rId7" Type="http://schemas.openxmlformats.org/officeDocument/2006/relationships/image" Target="../media/image85.png"/><Relationship Id="rId8" Type="http://schemas.openxmlformats.org/officeDocument/2006/relationships/image" Target="../media/image8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73379"/>
            <a:ext cx="9143999" cy="50650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135" y="573404"/>
            <a:ext cx="8940800" cy="2108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5400" b="1">
                <a:solidFill>
                  <a:srgbClr val="974707"/>
                </a:solidFill>
                <a:latin typeface="Microsoft JhengHei"/>
                <a:cs typeface="Microsoft JhengHei"/>
              </a:rPr>
              <a:t>原住民部落延緩失能種子教師 線上課程</a:t>
            </a:r>
            <a:endParaRPr sz="5400">
              <a:latin typeface="Microsoft JhengHei"/>
              <a:cs typeface="Microsoft JhengHei"/>
            </a:endParaRPr>
          </a:p>
          <a:p>
            <a:pPr algn="ctr" marL="4445">
              <a:lnSpc>
                <a:spcPct val="100000"/>
              </a:lnSpc>
              <a:spcBef>
                <a:spcPts val="80"/>
              </a:spcBef>
            </a:pPr>
            <a:r>
              <a:rPr dirty="0" sz="2800" b="1">
                <a:solidFill>
                  <a:srgbClr val="974707"/>
                </a:solidFill>
                <a:latin typeface="Microsoft JhengHei"/>
                <a:cs typeface="Microsoft JhengHei"/>
              </a:rPr>
              <a:t>第九</a:t>
            </a:r>
            <a:r>
              <a:rPr dirty="0" sz="2800" spc="-10" b="1">
                <a:solidFill>
                  <a:srgbClr val="974707"/>
                </a:solidFill>
                <a:latin typeface="Microsoft JhengHei"/>
                <a:cs typeface="Microsoft JhengHei"/>
              </a:rPr>
              <a:t>組</a:t>
            </a:r>
            <a:r>
              <a:rPr dirty="0" sz="2800" spc="5" b="1">
                <a:solidFill>
                  <a:srgbClr val="974707"/>
                </a:solidFill>
                <a:latin typeface="Microsoft JhengHei"/>
                <a:cs typeface="Microsoft JhengHei"/>
              </a:rPr>
              <a:t>:</a:t>
            </a:r>
            <a:r>
              <a:rPr dirty="0" sz="2800" b="1">
                <a:solidFill>
                  <a:srgbClr val="974707"/>
                </a:solidFill>
                <a:latin typeface="Microsoft JhengHei"/>
                <a:cs typeface="Microsoft JhengHei"/>
              </a:rPr>
              <a:t>孔秀蘭、張勝斌、何家薇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4235" y="3134614"/>
            <a:ext cx="7345680" cy="195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400" b="1">
                <a:solidFill>
                  <a:srgbClr val="FF0000"/>
                </a:solidFill>
                <a:latin typeface="Microsoft JhengHei"/>
                <a:cs typeface="Microsoft JhengHei"/>
              </a:rPr>
              <a:t>《泰風狂》</a:t>
            </a:r>
            <a:endParaRPr sz="540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dirty="0" sz="3600" spc="-5" b="1">
                <a:solidFill>
                  <a:srgbClr val="548ED4"/>
                </a:solidFill>
                <a:latin typeface="Microsoft JhengHei"/>
                <a:cs typeface="Microsoft JhengHei"/>
              </a:rPr>
              <a:t>鑽石(痛風)戴一生</a:t>
            </a:r>
            <a:endParaRPr sz="360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</a:pPr>
            <a:r>
              <a:rPr dirty="0" sz="3600" b="1">
                <a:solidFill>
                  <a:srgbClr val="548ED4"/>
                </a:solidFill>
                <a:latin typeface="Microsoft JhengHei"/>
                <a:cs typeface="Microsoft JhengHei"/>
              </a:rPr>
              <a:t>慢性疾病與用藥安全之文化照顧方案</a:t>
            </a:r>
            <a:endParaRPr sz="36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059939"/>
            <a:ext cx="2194560" cy="2534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07539" y="5148579"/>
            <a:ext cx="5412740" cy="1709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34859" y="1910079"/>
            <a:ext cx="2009139" cy="275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3629" y="496315"/>
            <a:ext cx="140716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20" b="0">
                <a:latin typeface="Yu Gothic Medium"/>
                <a:cs typeface="Yu Gothic Medium"/>
              </a:rPr>
              <a:t>學理依據</a:t>
            </a:r>
            <a:endParaRPr sz="2700">
              <a:latin typeface="Yu Gothic Medium"/>
              <a:cs typeface="Yu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754" y="4405477"/>
            <a:ext cx="331534" cy="363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828" y="4030192"/>
            <a:ext cx="331534" cy="363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948" y="5461799"/>
            <a:ext cx="305927" cy="335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3600" y="5125720"/>
            <a:ext cx="439419" cy="492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4800" y="1305560"/>
            <a:ext cx="8605774" cy="5308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0359" y="1341119"/>
            <a:ext cx="8481060" cy="5184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5279" y="1336039"/>
            <a:ext cx="8491220" cy="5194300"/>
          </a:xfrm>
          <a:custGeom>
            <a:avLst/>
            <a:gdLst/>
            <a:ahLst/>
            <a:cxnLst/>
            <a:rect l="l" t="t" r="r" b="b"/>
            <a:pathLst>
              <a:path w="8491220" h="5194300">
                <a:moveTo>
                  <a:pt x="0" y="5194300"/>
                </a:moveTo>
                <a:lnTo>
                  <a:pt x="8491220" y="5194300"/>
                </a:lnTo>
                <a:lnTo>
                  <a:pt x="8491220" y="0"/>
                </a:lnTo>
                <a:lnTo>
                  <a:pt x="0" y="0"/>
                </a:lnTo>
                <a:lnTo>
                  <a:pt x="0" y="519430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49033" y="5721984"/>
            <a:ext cx="1457960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10" b="1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1050" spc="25" b="0">
                <a:solidFill>
                  <a:srgbClr val="FFFFFF"/>
                </a:solidFill>
                <a:latin typeface="Yu Gothic Medium"/>
                <a:cs typeface="Yu Gothic Medium"/>
              </a:rPr>
              <a:t>陳</a:t>
            </a:r>
            <a:r>
              <a:rPr dirty="0" sz="1050" spc="10" b="0">
                <a:solidFill>
                  <a:srgbClr val="FFFFFF"/>
                </a:solidFill>
                <a:latin typeface="Yu Gothic Medium"/>
                <a:cs typeface="Yu Gothic Medium"/>
              </a:rPr>
              <a:t>、郭</a:t>
            </a:r>
            <a:r>
              <a:rPr dirty="0" sz="1050" spc="-15" b="0">
                <a:solidFill>
                  <a:srgbClr val="FFFFFF"/>
                </a:solidFill>
                <a:latin typeface="Yu Gothic Medium"/>
                <a:cs typeface="Yu Gothic Medium"/>
              </a:rPr>
              <a:t>、</a:t>
            </a:r>
            <a:r>
              <a:rPr dirty="0" sz="1050" spc="10" b="0">
                <a:solidFill>
                  <a:srgbClr val="FFFFFF"/>
                </a:solidFill>
                <a:latin typeface="Yu Gothic Medium"/>
                <a:cs typeface="Yu Gothic Medium"/>
              </a:rPr>
              <a:t>李</a:t>
            </a:r>
            <a:r>
              <a:rPr dirty="0" sz="1050" spc="-15" b="0">
                <a:solidFill>
                  <a:srgbClr val="FFFFFF"/>
                </a:solidFill>
                <a:latin typeface="Yu Gothic Medium"/>
                <a:cs typeface="Yu Gothic Medium"/>
              </a:rPr>
              <a:t>、</a:t>
            </a:r>
            <a:r>
              <a:rPr dirty="0" sz="1050" spc="10" b="0">
                <a:solidFill>
                  <a:srgbClr val="FFFFFF"/>
                </a:solidFill>
                <a:latin typeface="Yu Gothic Medium"/>
                <a:cs typeface="Yu Gothic Medium"/>
              </a:rPr>
              <a:t>許</a:t>
            </a:r>
            <a:r>
              <a:rPr dirty="0" sz="1050" b="0">
                <a:solidFill>
                  <a:srgbClr val="FFFFFF"/>
                </a:solidFill>
                <a:latin typeface="Yu Gothic Medium"/>
                <a:cs typeface="Yu Gothic Medium"/>
              </a:rPr>
              <a:t>，</a:t>
            </a: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2018)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5295" y="418084"/>
            <a:ext cx="27705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Microsoft JhengHei"/>
                <a:cs typeface="Microsoft JhengHei"/>
              </a:rPr>
              <a:t>痛風好發部位</a:t>
            </a:r>
            <a:endParaRPr sz="36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91460" y="1087119"/>
            <a:ext cx="3289300" cy="5509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779" y="4150359"/>
            <a:ext cx="3172713" cy="2255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0339" y="4185920"/>
            <a:ext cx="3048000" cy="2131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260" y="4180840"/>
            <a:ext cx="3058160" cy="2141220"/>
          </a:xfrm>
          <a:custGeom>
            <a:avLst/>
            <a:gdLst/>
            <a:ahLst/>
            <a:cxnLst/>
            <a:rect l="l" t="t" r="r" b="b"/>
            <a:pathLst>
              <a:path w="3058160" h="2141220">
                <a:moveTo>
                  <a:pt x="0" y="2141220"/>
                </a:moveTo>
                <a:lnTo>
                  <a:pt x="3058160" y="2141220"/>
                </a:lnTo>
                <a:lnTo>
                  <a:pt x="3058160" y="0"/>
                </a:lnTo>
                <a:lnTo>
                  <a:pt x="0" y="0"/>
                </a:lnTo>
                <a:lnTo>
                  <a:pt x="0" y="214122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08700" y="2702560"/>
            <a:ext cx="2939033" cy="1684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44259" y="2738120"/>
            <a:ext cx="2814319" cy="15595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6000" y="1061719"/>
            <a:ext cx="2956813" cy="16258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31559" y="1097280"/>
            <a:ext cx="2832099" cy="15011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08700" y="4409440"/>
            <a:ext cx="2944113" cy="19839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44259" y="4445000"/>
            <a:ext cx="2819399" cy="1859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2239" y="1557019"/>
            <a:ext cx="2806954" cy="25859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7800" y="1592580"/>
            <a:ext cx="2682240" cy="2461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2720" y="1587500"/>
            <a:ext cx="2692400" cy="2471420"/>
          </a:xfrm>
          <a:custGeom>
            <a:avLst/>
            <a:gdLst/>
            <a:ahLst/>
            <a:cxnLst/>
            <a:rect l="l" t="t" r="r" b="b"/>
            <a:pathLst>
              <a:path w="2692400" h="2471420">
                <a:moveTo>
                  <a:pt x="0" y="2471420"/>
                </a:moveTo>
                <a:lnTo>
                  <a:pt x="2692400" y="2471420"/>
                </a:lnTo>
                <a:lnTo>
                  <a:pt x="2692400" y="0"/>
                </a:lnTo>
                <a:lnTo>
                  <a:pt x="0" y="0"/>
                </a:lnTo>
                <a:lnTo>
                  <a:pt x="0" y="247142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85750" y="6033452"/>
            <a:ext cx="54483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10">
                <a:solidFill>
                  <a:srgbClr val="FFFFFF"/>
                </a:solidFill>
                <a:latin typeface="Microsoft JhengHei"/>
                <a:cs typeface="Microsoft JhengHei"/>
              </a:rPr>
              <a:t>膝關節</a:t>
            </a:r>
            <a:endParaRPr sz="1350">
              <a:latin typeface="Microsoft JhengHei"/>
              <a:cs typeface="Microsoft Jheng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612" y="3799141"/>
            <a:ext cx="1236980" cy="233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10">
                <a:solidFill>
                  <a:srgbClr val="FFFFFF"/>
                </a:solidFill>
                <a:latin typeface="Microsoft JhengHei"/>
                <a:cs typeface="Microsoft JhengHei"/>
              </a:rPr>
              <a:t>手指及手肘關節</a:t>
            </a:r>
            <a:endParaRPr sz="1350">
              <a:latin typeface="Microsoft JhengHei"/>
              <a:cs typeface="Microsoft Jheng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26479" y="1092200"/>
            <a:ext cx="2842260" cy="1511300"/>
          </a:xfrm>
          <a:prstGeom prst="rect">
            <a:avLst/>
          </a:prstGeom>
          <a:ln w="10159">
            <a:solidFill>
              <a:srgbClr val="000000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algn="r" marR="62865">
              <a:lnSpc>
                <a:spcPct val="100000"/>
              </a:lnSpc>
              <a:spcBef>
                <a:spcPts val="380"/>
              </a:spcBef>
            </a:pPr>
            <a:r>
              <a:rPr dirty="0" sz="1350" spc="10">
                <a:latin typeface="Microsoft JhengHei"/>
                <a:cs typeface="Microsoft JhengHei"/>
              </a:rPr>
              <a:t>手肘關節</a:t>
            </a:r>
            <a:endParaRPr sz="1350">
              <a:latin typeface="Microsoft JhengHei"/>
              <a:cs typeface="Microsoft Jheng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39179" y="2733039"/>
            <a:ext cx="2824480" cy="1569720"/>
          </a:xfrm>
          <a:prstGeom prst="rect">
            <a:avLst/>
          </a:prstGeom>
          <a:ln w="10159">
            <a:solidFill>
              <a:srgbClr val="000000"/>
            </a:solidFill>
          </a:ln>
        </p:spPr>
        <p:txBody>
          <a:bodyPr wrap="square" lIns="0" tIns="55880" rIns="0" bIns="0" rtlCol="0" vert="horz">
            <a:spAutoFit/>
          </a:bodyPr>
          <a:lstStyle/>
          <a:p>
            <a:pPr marL="1525905">
              <a:lnSpc>
                <a:spcPct val="100000"/>
              </a:lnSpc>
              <a:spcBef>
                <a:spcPts val="440"/>
              </a:spcBef>
            </a:pPr>
            <a:r>
              <a:rPr dirty="0" sz="1350" spc="10">
                <a:solidFill>
                  <a:srgbClr val="FFFFFF"/>
                </a:solidFill>
                <a:latin typeface="Microsoft JhengHei"/>
                <a:cs typeface="Microsoft JhengHei"/>
              </a:rPr>
              <a:t>手指及手腕關節</a:t>
            </a:r>
            <a:endParaRPr sz="1350">
              <a:latin typeface="Microsoft JhengHei"/>
              <a:cs typeface="Microsoft Jheng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39179" y="4439920"/>
            <a:ext cx="2829560" cy="1869439"/>
          </a:xfrm>
          <a:prstGeom prst="rect">
            <a:avLst/>
          </a:prstGeom>
          <a:ln w="10159">
            <a:solidFill>
              <a:srgbClr val="000000"/>
            </a:solidFill>
          </a:ln>
        </p:spPr>
        <p:txBody>
          <a:bodyPr wrap="square" lIns="0" tIns="71755" rIns="0" bIns="0" rtlCol="0" vert="horz">
            <a:spAutoFit/>
          </a:bodyPr>
          <a:lstStyle/>
          <a:p>
            <a:pPr marL="1569720">
              <a:lnSpc>
                <a:spcPct val="100000"/>
              </a:lnSpc>
              <a:spcBef>
                <a:spcPts val="565"/>
              </a:spcBef>
            </a:pPr>
            <a:r>
              <a:rPr dirty="0" sz="1350" spc="10">
                <a:solidFill>
                  <a:srgbClr val="FFFFFF"/>
                </a:solidFill>
                <a:latin typeface="Microsoft JhengHei"/>
                <a:cs typeface="Microsoft JhengHei"/>
              </a:rPr>
              <a:t>腳踝及腳趾關節</a:t>
            </a:r>
            <a:endParaRPr sz="1350">
              <a:latin typeface="Microsoft JhengHei"/>
              <a:cs typeface="Microsoft JhengHe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18658" y="2426970"/>
            <a:ext cx="575945" cy="544830"/>
          </a:xfrm>
          <a:custGeom>
            <a:avLst/>
            <a:gdLst/>
            <a:ahLst/>
            <a:cxnLst/>
            <a:rect l="l" t="t" r="r" b="b"/>
            <a:pathLst>
              <a:path w="575945" h="544830">
                <a:moveTo>
                  <a:pt x="505236" y="47403"/>
                </a:moveTo>
                <a:lnTo>
                  <a:pt x="0" y="524128"/>
                </a:lnTo>
                <a:lnTo>
                  <a:pt x="19176" y="544449"/>
                </a:lnTo>
                <a:lnTo>
                  <a:pt x="524351" y="67657"/>
                </a:lnTo>
                <a:lnTo>
                  <a:pt x="505236" y="47403"/>
                </a:lnTo>
                <a:close/>
              </a:path>
              <a:path w="575945" h="544830">
                <a:moveTo>
                  <a:pt x="561946" y="37845"/>
                </a:moveTo>
                <a:lnTo>
                  <a:pt x="515365" y="37845"/>
                </a:lnTo>
                <a:lnTo>
                  <a:pt x="534542" y="58038"/>
                </a:lnTo>
                <a:lnTo>
                  <a:pt x="524351" y="67657"/>
                </a:lnTo>
                <a:lnTo>
                  <a:pt x="543559" y="88010"/>
                </a:lnTo>
                <a:lnTo>
                  <a:pt x="561946" y="37845"/>
                </a:lnTo>
                <a:close/>
              </a:path>
              <a:path w="575945" h="544830">
                <a:moveTo>
                  <a:pt x="515365" y="37845"/>
                </a:moveTo>
                <a:lnTo>
                  <a:pt x="505236" y="47403"/>
                </a:lnTo>
                <a:lnTo>
                  <a:pt x="524351" y="67657"/>
                </a:lnTo>
                <a:lnTo>
                  <a:pt x="534542" y="58038"/>
                </a:lnTo>
                <a:lnTo>
                  <a:pt x="515365" y="37845"/>
                </a:lnTo>
                <a:close/>
              </a:path>
              <a:path w="575945" h="544830">
                <a:moveTo>
                  <a:pt x="575817" y="0"/>
                </a:moveTo>
                <a:lnTo>
                  <a:pt x="486028" y="27050"/>
                </a:lnTo>
                <a:lnTo>
                  <a:pt x="505236" y="47403"/>
                </a:lnTo>
                <a:lnTo>
                  <a:pt x="515365" y="37845"/>
                </a:lnTo>
                <a:lnTo>
                  <a:pt x="561946" y="37845"/>
                </a:lnTo>
                <a:lnTo>
                  <a:pt x="57581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50890" y="3749040"/>
            <a:ext cx="230759" cy="838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62955" y="5720346"/>
            <a:ext cx="687070" cy="175260"/>
          </a:xfrm>
          <a:custGeom>
            <a:avLst/>
            <a:gdLst/>
            <a:ahLst/>
            <a:cxnLst/>
            <a:rect l="l" t="t" r="r" b="b"/>
            <a:pathLst>
              <a:path w="687070" h="175260">
                <a:moveTo>
                  <a:pt x="601979" y="147355"/>
                </a:moveTo>
                <a:lnTo>
                  <a:pt x="596519" y="174752"/>
                </a:lnTo>
                <a:lnTo>
                  <a:pt x="686630" y="150088"/>
                </a:lnTo>
                <a:lnTo>
                  <a:pt x="615696" y="150088"/>
                </a:lnTo>
                <a:lnTo>
                  <a:pt x="601979" y="147355"/>
                </a:lnTo>
                <a:close/>
              </a:path>
              <a:path w="687070" h="175260">
                <a:moveTo>
                  <a:pt x="607442" y="119949"/>
                </a:moveTo>
                <a:lnTo>
                  <a:pt x="601979" y="147355"/>
                </a:lnTo>
                <a:lnTo>
                  <a:pt x="615696" y="150088"/>
                </a:lnTo>
                <a:lnTo>
                  <a:pt x="621157" y="122682"/>
                </a:lnTo>
                <a:lnTo>
                  <a:pt x="607442" y="119949"/>
                </a:lnTo>
                <a:close/>
              </a:path>
              <a:path w="687070" h="175260">
                <a:moveTo>
                  <a:pt x="612902" y="92557"/>
                </a:moveTo>
                <a:lnTo>
                  <a:pt x="607442" y="119949"/>
                </a:lnTo>
                <a:lnTo>
                  <a:pt x="621157" y="122682"/>
                </a:lnTo>
                <a:lnTo>
                  <a:pt x="615696" y="150088"/>
                </a:lnTo>
                <a:lnTo>
                  <a:pt x="686630" y="150088"/>
                </a:lnTo>
                <a:lnTo>
                  <a:pt x="686816" y="150037"/>
                </a:lnTo>
                <a:lnTo>
                  <a:pt x="612902" y="92557"/>
                </a:lnTo>
                <a:close/>
              </a:path>
              <a:path w="687070" h="175260">
                <a:moveTo>
                  <a:pt x="5461" y="0"/>
                </a:moveTo>
                <a:lnTo>
                  <a:pt x="0" y="27406"/>
                </a:lnTo>
                <a:lnTo>
                  <a:pt x="601979" y="147355"/>
                </a:lnTo>
                <a:lnTo>
                  <a:pt x="607442" y="119949"/>
                </a:lnTo>
                <a:lnTo>
                  <a:pt x="54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67329" y="3272154"/>
            <a:ext cx="730885" cy="245745"/>
          </a:xfrm>
          <a:custGeom>
            <a:avLst/>
            <a:gdLst/>
            <a:ahLst/>
            <a:cxnLst/>
            <a:rect l="l" t="t" r="r" b="b"/>
            <a:pathLst>
              <a:path w="730885" h="245745">
                <a:moveTo>
                  <a:pt x="68452" y="165354"/>
                </a:moveTo>
                <a:lnTo>
                  <a:pt x="0" y="229362"/>
                </a:lnTo>
                <a:lnTo>
                  <a:pt x="92328" y="245618"/>
                </a:lnTo>
                <a:lnTo>
                  <a:pt x="85566" y="222885"/>
                </a:lnTo>
                <a:lnTo>
                  <a:pt x="70993" y="222885"/>
                </a:lnTo>
                <a:lnTo>
                  <a:pt x="62992" y="196087"/>
                </a:lnTo>
                <a:lnTo>
                  <a:pt x="76408" y="192099"/>
                </a:lnTo>
                <a:lnTo>
                  <a:pt x="68452" y="165354"/>
                </a:lnTo>
                <a:close/>
              </a:path>
              <a:path w="730885" h="245745">
                <a:moveTo>
                  <a:pt x="76408" y="192099"/>
                </a:moveTo>
                <a:lnTo>
                  <a:pt x="62992" y="196087"/>
                </a:lnTo>
                <a:lnTo>
                  <a:pt x="70993" y="222885"/>
                </a:lnTo>
                <a:lnTo>
                  <a:pt x="84381" y="218902"/>
                </a:lnTo>
                <a:lnTo>
                  <a:pt x="76408" y="192099"/>
                </a:lnTo>
                <a:close/>
              </a:path>
              <a:path w="730885" h="245745">
                <a:moveTo>
                  <a:pt x="84381" y="218902"/>
                </a:moveTo>
                <a:lnTo>
                  <a:pt x="70993" y="222885"/>
                </a:lnTo>
                <a:lnTo>
                  <a:pt x="85566" y="222885"/>
                </a:lnTo>
                <a:lnTo>
                  <a:pt x="84381" y="218902"/>
                </a:lnTo>
                <a:close/>
              </a:path>
              <a:path w="730885" h="245745">
                <a:moveTo>
                  <a:pt x="722630" y="0"/>
                </a:moveTo>
                <a:lnTo>
                  <a:pt x="76408" y="192099"/>
                </a:lnTo>
                <a:lnTo>
                  <a:pt x="84381" y="218902"/>
                </a:lnTo>
                <a:lnTo>
                  <a:pt x="730631" y="26670"/>
                </a:lnTo>
                <a:lnTo>
                  <a:pt x="72263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79750" y="5439409"/>
            <a:ext cx="638175" cy="442595"/>
          </a:xfrm>
          <a:custGeom>
            <a:avLst/>
            <a:gdLst/>
            <a:ahLst/>
            <a:cxnLst/>
            <a:rect l="l" t="t" r="r" b="b"/>
            <a:pathLst>
              <a:path w="638175" h="442595">
                <a:moveTo>
                  <a:pt x="77057" y="35817"/>
                </a:moveTo>
                <a:lnTo>
                  <a:pt x="61348" y="58832"/>
                </a:lnTo>
                <a:lnTo>
                  <a:pt x="621919" y="442048"/>
                </a:lnTo>
                <a:lnTo>
                  <a:pt x="637666" y="418985"/>
                </a:lnTo>
                <a:lnTo>
                  <a:pt x="77057" y="35817"/>
                </a:lnTo>
                <a:close/>
              </a:path>
              <a:path w="638175" h="442595">
                <a:moveTo>
                  <a:pt x="0" y="0"/>
                </a:moveTo>
                <a:lnTo>
                  <a:pt x="45593" y="81914"/>
                </a:lnTo>
                <a:lnTo>
                  <a:pt x="61348" y="58832"/>
                </a:lnTo>
                <a:lnTo>
                  <a:pt x="49783" y="50926"/>
                </a:lnTo>
                <a:lnTo>
                  <a:pt x="65531" y="27939"/>
                </a:lnTo>
                <a:lnTo>
                  <a:pt x="82434" y="27939"/>
                </a:lnTo>
                <a:lnTo>
                  <a:pt x="92837" y="12699"/>
                </a:lnTo>
                <a:lnTo>
                  <a:pt x="0" y="0"/>
                </a:lnTo>
                <a:close/>
              </a:path>
              <a:path w="638175" h="442595">
                <a:moveTo>
                  <a:pt x="65531" y="27939"/>
                </a:moveTo>
                <a:lnTo>
                  <a:pt x="49783" y="50926"/>
                </a:lnTo>
                <a:lnTo>
                  <a:pt x="61348" y="58832"/>
                </a:lnTo>
                <a:lnTo>
                  <a:pt x="77057" y="35817"/>
                </a:lnTo>
                <a:lnTo>
                  <a:pt x="65531" y="27939"/>
                </a:lnTo>
                <a:close/>
              </a:path>
              <a:path w="638175" h="442595">
                <a:moveTo>
                  <a:pt x="82434" y="27939"/>
                </a:moveTo>
                <a:lnTo>
                  <a:pt x="65531" y="27939"/>
                </a:lnTo>
                <a:lnTo>
                  <a:pt x="77057" y="35817"/>
                </a:lnTo>
                <a:lnTo>
                  <a:pt x="82434" y="279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01289" y="2451100"/>
            <a:ext cx="378460" cy="83820"/>
          </a:xfrm>
          <a:custGeom>
            <a:avLst/>
            <a:gdLst/>
            <a:ahLst/>
            <a:cxnLst/>
            <a:rect l="l" t="t" r="r" b="b"/>
            <a:pathLst>
              <a:path w="378460" h="83819">
                <a:moveTo>
                  <a:pt x="83820" y="0"/>
                </a:moveTo>
                <a:lnTo>
                  <a:pt x="0" y="41910"/>
                </a:lnTo>
                <a:lnTo>
                  <a:pt x="83820" y="83820"/>
                </a:lnTo>
                <a:lnTo>
                  <a:pt x="83820" y="55879"/>
                </a:lnTo>
                <a:lnTo>
                  <a:pt x="69850" y="55879"/>
                </a:lnTo>
                <a:lnTo>
                  <a:pt x="69850" y="27939"/>
                </a:lnTo>
                <a:lnTo>
                  <a:pt x="83820" y="27939"/>
                </a:lnTo>
                <a:lnTo>
                  <a:pt x="83820" y="0"/>
                </a:lnTo>
                <a:close/>
              </a:path>
              <a:path w="378460" h="83819">
                <a:moveTo>
                  <a:pt x="83820" y="27939"/>
                </a:moveTo>
                <a:lnTo>
                  <a:pt x="69850" y="27939"/>
                </a:lnTo>
                <a:lnTo>
                  <a:pt x="69850" y="55879"/>
                </a:lnTo>
                <a:lnTo>
                  <a:pt x="83820" y="55879"/>
                </a:lnTo>
                <a:lnTo>
                  <a:pt x="83820" y="27939"/>
                </a:lnTo>
                <a:close/>
              </a:path>
              <a:path w="378460" h="83819">
                <a:moveTo>
                  <a:pt x="378333" y="27939"/>
                </a:moveTo>
                <a:lnTo>
                  <a:pt x="83820" y="27939"/>
                </a:lnTo>
                <a:lnTo>
                  <a:pt x="83820" y="55879"/>
                </a:lnTo>
                <a:lnTo>
                  <a:pt x="378333" y="55879"/>
                </a:lnTo>
                <a:lnTo>
                  <a:pt x="378333" y="279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5370" y="482917"/>
            <a:ext cx="449834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課程方案執行程序</a:t>
            </a:r>
          </a:p>
        </p:txBody>
      </p:sp>
      <p:sp>
        <p:nvSpPr>
          <p:cNvPr id="3" name="object 3"/>
          <p:cNvSpPr/>
          <p:nvPr/>
        </p:nvSpPr>
        <p:spPr>
          <a:xfrm>
            <a:off x="2540000" y="1196339"/>
            <a:ext cx="4119879" cy="5184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心身壓力反應量</a:t>
            </a:r>
            <a:r>
              <a:rPr dirty="0" spc="5"/>
              <a:t>表</a:t>
            </a:r>
            <a:r>
              <a:rPr dirty="0" spc="-5"/>
              <a:t>-1</a:t>
            </a:r>
          </a:p>
        </p:txBody>
      </p:sp>
      <p:sp>
        <p:nvSpPr>
          <p:cNvPr id="3" name="object 3"/>
          <p:cNvSpPr/>
          <p:nvPr/>
        </p:nvSpPr>
        <p:spPr>
          <a:xfrm>
            <a:off x="228600" y="1341119"/>
            <a:ext cx="8686800" cy="4155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心身壓力反應量</a:t>
            </a:r>
            <a:r>
              <a:rPr dirty="0" spc="5"/>
              <a:t>表</a:t>
            </a:r>
            <a:r>
              <a:rPr dirty="0" spc="-5"/>
              <a:t>-2</a:t>
            </a:r>
          </a:p>
        </p:txBody>
      </p:sp>
      <p:sp>
        <p:nvSpPr>
          <p:cNvPr id="3" name="object 3"/>
          <p:cNvSpPr/>
          <p:nvPr/>
        </p:nvSpPr>
        <p:spPr>
          <a:xfrm>
            <a:off x="228600" y="1341119"/>
            <a:ext cx="8686800" cy="377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心身壓力反應量</a:t>
            </a:r>
            <a:r>
              <a:rPr dirty="0" spc="5"/>
              <a:t>表</a:t>
            </a:r>
            <a:r>
              <a:rPr dirty="0" spc="-5"/>
              <a:t>-3</a:t>
            </a:r>
          </a:p>
        </p:txBody>
      </p:sp>
      <p:sp>
        <p:nvSpPr>
          <p:cNvPr id="3" name="object 3"/>
          <p:cNvSpPr/>
          <p:nvPr/>
        </p:nvSpPr>
        <p:spPr>
          <a:xfrm>
            <a:off x="149860" y="1341119"/>
            <a:ext cx="8887460" cy="389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心身壓力反應量</a:t>
            </a:r>
            <a:r>
              <a:rPr dirty="0" spc="5"/>
              <a:t>表</a:t>
            </a:r>
            <a:r>
              <a:rPr dirty="0" spc="-5"/>
              <a:t>-4</a:t>
            </a:r>
          </a:p>
        </p:txBody>
      </p:sp>
      <p:sp>
        <p:nvSpPr>
          <p:cNvPr id="3" name="object 3"/>
          <p:cNvSpPr/>
          <p:nvPr/>
        </p:nvSpPr>
        <p:spPr>
          <a:xfrm>
            <a:off x="180339" y="1366519"/>
            <a:ext cx="8892540" cy="4726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7969" y="482917"/>
            <a:ext cx="607123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 b="1">
                <a:latin typeface="Microsoft JhengHei"/>
                <a:cs typeface="Microsoft JhengHei"/>
              </a:rPr>
              <a:t>Kolcaba</a:t>
            </a:r>
            <a:r>
              <a:rPr dirty="0" b="1">
                <a:latin typeface="Microsoft JhengHei"/>
                <a:cs typeface="Microsoft JhengHei"/>
              </a:rPr>
              <a:t>的舒適狀況量表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445" y="2302827"/>
            <a:ext cx="4110354" cy="3867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279" indent="-196215">
              <a:lnSpc>
                <a:spcPct val="100000"/>
              </a:lnSpc>
              <a:spcBef>
                <a:spcPts val="100"/>
              </a:spcBef>
              <a:buSzPct val="94444"/>
              <a:buAutoNum type="arabicPeriod"/>
              <a:tabLst>
                <a:tab pos="208915" algn="l"/>
              </a:tabLst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當我需要幫助時，</a:t>
            </a: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我可以找到可靠的人</a:t>
            </a:r>
            <a:endParaRPr sz="1800">
              <a:latin typeface="Microsoft JhengHei"/>
              <a:cs typeface="Microsoft JhengHei"/>
            </a:endParaRPr>
          </a:p>
          <a:p>
            <a:pPr marL="208279" indent="-196215">
              <a:lnSpc>
                <a:spcPct val="100000"/>
              </a:lnSpc>
              <a:spcBef>
                <a:spcPts val="5"/>
              </a:spcBef>
              <a:buSzPct val="94444"/>
              <a:buAutoNum type="arabicPeriod"/>
              <a:tabLst>
                <a:tab pos="20891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我不想活動</a:t>
            </a:r>
            <a:endParaRPr sz="1800">
              <a:latin typeface="Microsoft JhengHei"/>
              <a:cs typeface="Microsoft JhengHei"/>
            </a:endParaRPr>
          </a:p>
          <a:p>
            <a:pPr marL="208279" indent="-196215">
              <a:lnSpc>
                <a:spcPct val="100000"/>
              </a:lnSpc>
              <a:buSzPct val="94444"/>
              <a:buAutoNum type="arabicPeriod"/>
              <a:tabLst>
                <a:tab pos="20891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我的狀況使我很沮喪</a:t>
            </a:r>
            <a:endParaRPr sz="1800">
              <a:latin typeface="Microsoft JhengHei"/>
              <a:cs typeface="Microsoft JhengHei"/>
            </a:endParaRPr>
          </a:p>
          <a:p>
            <a:pPr marL="208279" indent="-196215">
              <a:lnSpc>
                <a:spcPct val="100000"/>
              </a:lnSpc>
              <a:buSzPct val="94444"/>
              <a:buAutoNum type="arabicPeriod"/>
              <a:tabLst>
                <a:tab pos="208915" algn="l"/>
              </a:tabLst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我感覺有信心</a:t>
            </a:r>
            <a:endParaRPr sz="1800">
              <a:latin typeface="Microsoft JhengHei"/>
              <a:cs typeface="Microsoft JhengHei"/>
            </a:endParaRPr>
          </a:p>
          <a:p>
            <a:pPr marL="208279" indent="-196215">
              <a:lnSpc>
                <a:spcPct val="100000"/>
              </a:lnSpc>
              <a:buSzPct val="94444"/>
              <a:buAutoNum type="arabicPeriod"/>
              <a:tabLst>
                <a:tab pos="20891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我現在覺得生命很有價值</a:t>
            </a:r>
            <a:endParaRPr sz="1800">
              <a:latin typeface="Microsoft JhengHei"/>
              <a:cs typeface="Microsoft JhengHei"/>
            </a:endParaRPr>
          </a:p>
          <a:p>
            <a:pPr marL="208279" indent="-196215">
              <a:lnSpc>
                <a:spcPct val="100000"/>
              </a:lnSpc>
              <a:buSzPct val="94444"/>
              <a:buAutoNum type="arabicPeriod"/>
              <a:tabLst>
                <a:tab pos="20891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知道別人在關心我，我很受鼓舞</a:t>
            </a:r>
            <a:endParaRPr sz="1800">
              <a:latin typeface="Microsoft JhengHei"/>
              <a:cs typeface="Microsoft JhengHei"/>
            </a:endParaRPr>
          </a:p>
          <a:p>
            <a:pPr marL="208279" indent="-196215">
              <a:lnSpc>
                <a:spcPct val="100000"/>
              </a:lnSpc>
              <a:buSzPct val="94444"/>
              <a:buAutoNum type="arabicPeriod"/>
              <a:tabLst>
                <a:tab pos="208915" algn="l"/>
              </a:tabLst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太吵，</a:t>
            </a: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我不能休息</a:t>
            </a:r>
            <a:endParaRPr sz="1800">
              <a:latin typeface="Microsoft JhengHei"/>
              <a:cs typeface="Microsoft JhengHei"/>
            </a:endParaRPr>
          </a:p>
          <a:p>
            <a:pPr marL="208279" indent="-196215">
              <a:lnSpc>
                <a:spcPct val="100000"/>
              </a:lnSpc>
              <a:spcBef>
                <a:spcPts val="5"/>
              </a:spcBef>
              <a:buSzPct val="94444"/>
              <a:buAutoNum type="arabicPeriod"/>
              <a:tabLst>
                <a:tab pos="20891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沒有人能體會我現在的感受</a:t>
            </a:r>
            <a:endParaRPr sz="1800">
              <a:latin typeface="Microsoft JhengHei"/>
              <a:cs typeface="Microsoft JhengHei"/>
            </a:endParaRPr>
          </a:p>
          <a:p>
            <a:pPr marL="208279" indent="-196215">
              <a:lnSpc>
                <a:spcPct val="100000"/>
              </a:lnSpc>
              <a:buSzPct val="94444"/>
              <a:buAutoNum type="arabicPeriod"/>
              <a:tabLst>
                <a:tab pos="20891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我疼痛得不能忍受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/>
              <a:tabLst>
                <a:tab pos="346075" algn="l"/>
              </a:tabLst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沒人陪伴時我很不開心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我不喜歡這裡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我現在有便秘症狀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/>
              <a:tabLst>
                <a:tab pos="346075" algn="l"/>
              </a:tabLst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現在感覺身體不舒服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spcBef>
                <a:spcPts val="5"/>
              </a:spcBef>
              <a:buSzPct val="94444"/>
              <a:buAutoNum type="arabicPeriod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這個房間感覺不舒服</a:t>
            </a:r>
            <a:endParaRPr sz="18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57" y="1265872"/>
            <a:ext cx="7907020" cy="818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填表說明：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333333"/>
                </a:solidFill>
                <a:latin typeface="Microsoft JhengHei"/>
                <a:cs typeface="Microsoft JhengHei"/>
              </a:rPr>
              <a:t>量表中每一個問題均由</a:t>
            </a:r>
            <a:r>
              <a:rPr dirty="0" sz="1800" spc="-5">
                <a:solidFill>
                  <a:srgbClr val="333333"/>
                </a:solidFill>
                <a:latin typeface="PMingLiU"/>
                <a:cs typeface="PMingLiU"/>
              </a:rPr>
              <a:t>4</a:t>
            </a:r>
            <a:r>
              <a:rPr dirty="0" sz="1800">
                <a:solidFill>
                  <a:srgbClr val="333333"/>
                </a:solidFill>
                <a:latin typeface="Microsoft JhengHei"/>
                <a:cs typeface="Microsoft JhengHei"/>
              </a:rPr>
              <a:t>個數字來作為答案，請選擇最接近您現在感覺的答</a:t>
            </a:r>
            <a:r>
              <a:rPr dirty="0" sz="1800" spc="-25">
                <a:solidFill>
                  <a:srgbClr val="333333"/>
                </a:solidFill>
                <a:latin typeface="Microsoft JhengHei"/>
                <a:cs typeface="Microsoft JhengHei"/>
              </a:rPr>
              <a:t>案</a:t>
            </a:r>
            <a:r>
              <a:rPr dirty="0" sz="1800">
                <a:solidFill>
                  <a:srgbClr val="333333"/>
                </a:solidFill>
                <a:latin typeface="Microsoft JhengHei"/>
                <a:cs typeface="Microsoft JhengHei"/>
              </a:rPr>
              <a:t>。</a:t>
            </a:r>
            <a:endParaRPr sz="1800">
              <a:latin typeface="Microsoft JhengHei"/>
              <a:cs typeface="Microsoft JhengHei"/>
            </a:endParaRPr>
          </a:p>
          <a:p>
            <a:pPr marL="194310" indent="-182245">
              <a:lnSpc>
                <a:spcPct val="100000"/>
              </a:lnSpc>
              <a:buSzPct val="93750"/>
              <a:buFont typeface="Wingdings"/>
              <a:buChar char=""/>
              <a:tabLst>
                <a:tab pos="194945" algn="l"/>
              </a:tabLst>
            </a:pPr>
            <a:r>
              <a:rPr dirty="0" sz="1600" spc="-10">
                <a:solidFill>
                  <a:srgbClr val="333333"/>
                </a:solidFill>
                <a:latin typeface="Microsoft JhengHei"/>
                <a:cs typeface="Microsoft JhengHei"/>
              </a:rPr>
              <a:t>A</a:t>
            </a:r>
            <a:r>
              <a:rPr dirty="0" sz="1600">
                <a:solidFill>
                  <a:srgbClr val="333333"/>
                </a:solidFill>
                <a:latin typeface="Microsoft JhengHei"/>
                <a:cs typeface="Microsoft JhengHei"/>
              </a:rPr>
              <a:t>非常不同意</a:t>
            </a:r>
            <a:r>
              <a:rPr dirty="0" sz="1600" spc="35">
                <a:solidFill>
                  <a:srgbClr val="333333"/>
                </a:solidFill>
                <a:latin typeface="Microsoft JhengHei"/>
                <a:cs typeface="Microsoft JhengHei"/>
              </a:rPr>
              <a:t> </a:t>
            </a:r>
            <a:r>
              <a:rPr dirty="0" sz="1600" spc="-10">
                <a:solidFill>
                  <a:srgbClr val="333333"/>
                </a:solidFill>
                <a:latin typeface="Wingdings"/>
                <a:cs typeface="Wingdings"/>
              </a:rPr>
              <a:t></a:t>
            </a:r>
            <a:r>
              <a:rPr dirty="0" sz="1600" spc="-10">
                <a:solidFill>
                  <a:srgbClr val="333333"/>
                </a:solidFill>
                <a:latin typeface="Microsoft JhengHei"/>
                <a:cs typeface="Microsoft JhengHei"/>
              </a:rPr>
              <a:t>B</a:t>
            </a:r>
            <a:r>
              <a:rPr dirty="0" sz="1600">
                <a:solidFill>
                  <a:srgbClr val="333333"/>
                </a:solidFill>
                <a:latin typeface="Microsoft JhengHei"/>
                <a:cs typeface="Microsoft JhengHei"/>
              </a:rPr>
              <a:t>不同意</a:t>
            </a:r>
            <a:r>
              <a:rPr dirty="0" sz="1600" spc="20">
                <a:solidFill>
                  <a:srgbClr val="333333"/>
                </a:solidFill>
                <a:latin typeface="Microsoft JhengHei"/>
                <a:cs typeface="Microsoft JhengHei"/>
              </a:rPr>
              <a:t> </a:t>
            </a:r>
            <a:r>
              <a:rPr dirty="0" sz="1600" spc="-10">
                <a:solidFill>
                  <a:srgbClr val="333333"/>
                </a:solidFill>
                <a:latin typeface="Wingdings"/>
                <a:cs typeface="Wingdings"/>
              </a:rPr>
              <a:t></a:t>
            </a:r>
            <a:r>
              <a:rPr dirty="0" sz="1600" spc="-10">
                <a:solidFill>
                  <a:srgbClr val="333333"/>
                </a:solidFill>
                <a:latin typeface="Microsoft JhengHei"/>
                <a:cs typeface="Microsoft JhengHei"/>
              </a:rPr>
              <a:t>C</a:t>
            </a:r>
            <a:r>
              <a:rPr dirty="0" sz="1600">
                <a:solidFill>
                  <a:srgbClr val="333333"/>
                </a:solidFill>
                <a:latin typeface="Microsoft JhengHei"/>
                <a:cs typeface="Microsoft JhengHei"/>
              </a:rPr>
              <a:t>同意</a:t>
            </a:r>
            <a:r>
              <a:rPr dirty="0" sz="1600" spc="20">
                <a:solidFill>
                  <a:srgbClr val="333333"/>
                </a:solidFill>
                <a:latin typeface="Microsoft JhengHei"/>
                <a:cs typeface="Microsoft JhengHei"/>
              </a:rPr>
              <a:t> </a:t>
            </a:r>
            <a:r>
              <a:rPr dirty="0" sz="1600" spc="-10">
                <a:solidFill>
                  <a:srgbClr val="333333"/>
                </a:solidFill>
                <a:latin typeface="Wingdings"/>
                <a:cs typeface="Wingdings"/>
              </a:rPr>
              <a:t></a:t>
            </a:r>
            <a:r>
              <a:rPr dirty="0" sz="1600" spc="-10">
                <a:solidFill>
                  <a:srgbClr val="333333"/>
                </a:solidFill>
                <a:latin typeface="Microsoft JhengHei"/>
                <a:cs typeface="Microsoft JhengHei"/>
              </a:rPr>
              <a:t>D</a:t>
            </a:r>
            <a:r>
              <a:rPr dirty="0" sz="1600">
                <a:solidFill>
                  <a:srgbClr val="333333"/>
                </a:solidFill>
                <a:latin typeface="Microsoft JhengHei"/>
                <a:cs typeface="Microsoft JhengHei"/>
              </a:rPr>
              <a:t>非常同意</a:t>
            </a:r>
            <a:endParaRPr sz="16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0300" y="2301240"/>
            <a:ext cx="3787775" cy="3862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5440" indent="-333375">
              <a:lnSpc>
                <a:spcPct val="100000"/>
              </a:lnSpc>
              <a:spcBef>
                <a:spcPts val="100"/>
              </a:spcBef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我害怕將會發生的事情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我感覺現在很累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我感到現在很滿足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這床位讓我不舒服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這裡的氣氛很好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這裡沒有我喜歡的東西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spcBef>
                <a:spcPts val="5"/>
              </a:spcBef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在這裡我沒有歸屬感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我親戚、朋友經常打電話來關心我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我需要了解更多自己的病情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我沒有太多的選擇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這房間空氣不好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ct val="100000"/>
              </a:lnSpc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我心情很平靜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ts val="2140"/>
              </a:lnSpc>
              <a:spcBef>
                <a:spcPts val="5"/>
              </a:spcBef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我現在情緒低落</a:t>
            </a:r>
            <a:endParaRPr sz="1800">
              <a:latin typeface="Microsoft JhengHei"/>
              <a:cs typeface="Microsoft JhengHei"/>
            </a:endParaRPr>
          </a:p>
          <a:p>
            <a:pPr marL="345440" indent="-333375">
              <a:lnSpc>
                <a:spcPts val="2140"/>
              </a:lnSpc>
              <a:buSzPct val="94444"/>
              <a:buAutoNum type="arabicPeriod" startAt="15"/>
              <a:tabLst>
                <a:tab pos="346075" algn="l"/>
              </a:tabLst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我發現生活很有意義</a:t>
            </a:r>
            <a:endParaRPr sz="1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7969" y="482917"/>
            <a:ext cx="607123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 b="1">
                <a:latin typeface="Microsoft JhengHei"/>
                <a:cs typeface="Microsoft JhengHei"/>
              </a:rPr>
              <a:t>Kolcaba</a:t>
            </a:r>
            <a:r>
              <a:rPr dirty="0" b="1">
                <a:latin typeface="Microsoft JhengHei"/>
                <a:cs typeface="Microsoft JhengHei"/>
              </a:rPr>
              <a:t>的舒適狀況量表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57" y="1700784"/>
            <a:ext cx="8445500" cy="36849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評分標準：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第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1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4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5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6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17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19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22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23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26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、28題按照如下計分標準：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A=1，B=2，C=3，D=4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第</a:t>
            </a:r>
            <a:r>
              <a:rPr dirty="0" sz="1800" spc="25" b="1">
                <a:solidFill>
                  <a:srgbClr val="333333"/>
                </a:solidFill>
                <a:latin typeface="Microsoft JhengHei"/>
                <a:cs typeface="Microsoft JhengHei"/>
              </a:rPr>
              <a:t>2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25" b="1">
                <a:solidFill>
                  <a:srgbClr val="333333"/>
                </a:solidFill>
                <a:latin typeface="Microsoft JhengHei"/>
                <a:cs typeface="Microsoft JhengHei"/>
              </a:rPr>
              <a:t>3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50" b="1">
                <a:solidFill>
                  <a:srgbClr val="333333"/>
                </a:solidFill>
                <a:latin typeface="Microsoft JhengHei"/>
                <a:cs typeface="Microsoft JhengHei"/>
              </a:rPr>
              <a:t>7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25" b="1">
                <a:solidFill>
                  <a:srgbClr val="333333"/>
                </a:solidFill>
                <a:latin typeface="Microsoft JhengHei"/>
                <a:cs typeface="Microsoft JhengHei"/>
              </a:rPr>
              <a:t>8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45" b="1">
                <a:solidFill>
                  <a:srgbClr val="333333"/>
                </a:solidFill>
                <a:latin typeface="Microsoft JhengHei"/>
                <a:cs typeface="Microsoft JhengHei"/>
              </a:rPr>
              <a:t>9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15" b="1">
                <a:solidFill>
                  <a:srgbClr val="333333"/>
                </a:solidFill>
                <a:latin typeface="Microsoft JhengHei"/>
                <a:cs typeface="Microsoft JhengHei"/>
              </a:rPr>
              <a:t>10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15" b="1">
                <a:solidFill>
                  <a:srgbClr val="333333"/>
                </a:solidFill>
                <a:latin typeface="Microsoft JhengHei"/>
                <a:cs typeface="Microsoft JhengHei"/>
              </a:rPr>
              <a:t>11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15" b="1">
                <a:solidFill>
                  <a:srgbClr val="333333"/>
                </a:solidFill>
                <a:latin typeface="Microsoft JhengHei"/>
                <a:cs typeface="Microsoft JhengHei"/>
              </a:rPr>
              <a:t>12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15" b="1">
                <a:solidFill>
                  <a:srgbClr val="333333"/>
                </a:solidFill>
                <a:latin typeface="Microsoft JhengHei"/>
                <a:cs typeface="Microsoft JhengHei"/>
              </a:rPr>
              <a:t>13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15" b="1">
                <a:solidFill>
                  <a:srgbClr val="333333"/>
                </a:solidFill>
                <a:latin typeface="Microsoft JhengHei"/>
                <a:cs typeface="Microsoft JhengHei"/>
              </a:rPr>
              <a:t>14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25" b="1">
                <a:solidFill>
                  <a:srgbClr val="333333"/>
                </a:solidFill>
                <a:latin typeface="Microsoft JhengHei"/>
                <a:cs typeface="Microsoft JhengHei"/>
              </a:rPr>
              <a:t>15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15" b="1">
                <a:solidFill>
                  <a:srgbClr val="333333"/>
                </a:solidFill>
                <a:latin typeface="Microsoft JhengHei"/>
                <a:cs typeface="Microsoft JhengHei"/>
              </a:rPr>
              <a:t>16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15" b="1">
                <a:solidFill>
                  <a:srgbClr val="333333"/>
                </a:solidFill>
                <a:latin typeface="Microsoft JhengHei"/>
                <a:cs typeface="Microsoft JhengHei"/>
              </a:rPr>
              <a:t>18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15" b="1">
                <a:solidFill>
                  <a:srgbClr val="333333"/>
                </a:solidFill>
                <a:latin typeface="Microsoft JhengHei"/>
                <a:cs typeface="Microsoft JhengHei"/>
              </a:rPr>
              <a:t>20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15" b="1">
                <a:solidFill>
                  <a:srgbClr val="333333"/>
                </a:solidFill>
                <a:latin typeface="Microsoft JhengHei"/>
                <a:cs typeface="Microsoft JhengHei"/>
              </a:rPr>
              <a:t>21、</a:t>
            </a:r>
            <a:r>
              <a:rPr dirty="0" sz="1800" spc="25" b="1">
                <a:solidFill>
                  <a:srgbClr val="333333"/>
                </a:solidFill>
                <a:latin typeface="Microsoft JhengHei"/>
                <a:cs typeface="Microsoft JhengHei"/>
              </a:rPr>
              <a:t>24</a:t>
            </a:r>
            <a:r>
              <a:rPr dirty="0" sz="1800" spc="2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r>
              <a:rPr dirty="0" sz="1800" spc="15" b="1">
                <a:solidFill>
                  <a:srgbClr val="333333"/>
                </a:solidFill>
                <a:latin typeface="Microsoft JhengHei"/>
                <a:cs typeface="Microsoft JhengHei"/>
              </a:rPr>
              <a:t>25</a:t>
            </a: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27</a:t>
            </a: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題</a:t>
            </a:r>
            <a:endParaRPr sz="18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375F92"/>
                </a:solidFill>
                <a:latin typeface="Microsoft JhengHei"/>
                <a:cs typeface="Microsoft JhengHei"/>
              </a:rPr>
              <a:t>按照如下計分標準：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A=4，B=3，C=2，D=1</a:t>
            </a:r>
            <a:endParaRPr sz="18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4F6128"/>
                </a:solidFill>
                <a:latin typeface="Microsoft JhengHei"/>
                <a:cs typeface="Microsoft JhengHei"/>
              </a:rPr>
              <a:t>結果評定：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333333"/>
                </a:solidFill>
                <a:latin typeface="Microsoft JhengHei"/>
                <a:cs typeface="Microsoft JhengHei"/>
              </a:rPr>
              <a:t>Kolcaba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的舒適狀況量</a:t>
            </a: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表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（General</a:t>
            </a:r>
            <a:r>
              <a:rPr dirty="0" sz="1800" spc="315" b="1">
                <a:solidFill>
                  <a:srgbClr val="333333"/>
                </a:solidFill>
                <a:latin typeface="Microsoft JhengHei"/>
                <a:cs typeface="Microsoft JhengHei"/>
              </a:rPr>
              <a:t> </a:t>
            </a:r>
            <a:r>
              <a:rPr dirty="0" sz="1800" spc="10" b="1">
                <a:solidFill>
                  <a:srgbClr val="333333"/>
                </a:solidFill>
                <a:latin typeface="Microsoft JhengHei"/>
                <a:cs typeface="Microsoft JhengHei"/>
              </a:rPr>
              <a:t>Comfort</a:t>
            </a:r>
            <a:r>
              <a:rPr dirty="0" sz="1800" spc="345" b="1">
                <a:solidFill>
                  <a:srgbClr val="333333"/>
                </a:solidFill>
                <a:latin typeface="Microsoft JhengHei"/>
                <a:cs typeface="Microsoft JhengHei"/>
              </a:rPr>
              <a:t> </a:t>
            </a:r>
            <a:r>
              <a:rPr dirty="0" sz="1800" spc="-10" b="1">
                <a:solidFill>
                  <a:srgbClr val="333333"/>
                </a:solidFill>
                <a:latin typeface="Microsoft JhengHei"/>
                <a:cs typeface="Microsoft JhengHei"/>
              </a:rPr>
              <a:t>Questionnaire,GCQ），</a:t>
            </a:r>
            <a:r>
              <a:rPr dirty="0" sz="1800" spc="15" b="1">
                <a:solidFill>
                  <a:srgbClr val="333333"/>
                </a:solidFill>
                <a:latin typeface="Microsoft JhengHei"/>
                <a:cs typeface="Microsoft JhengHei"/>
              </a:rPr>
              <a:t>包</a:t>
            </a: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括生</a:t>
            </a:r>
            <a:r>
              <a:rPr dirty="0" sz="1800" spc="-5" b="1">
                <a:solidFill>
                  <a:srgbClr val="333333"/>
                </a:solidFill>
                <a:latin typeface="Microsoft JhengHei"/>
                <a:cs typeface="Microsoft JhengHei"/>
              </a:rPr>
              <a:t>理</a:t>
            </a: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、</a:t>
            </a:r>
            <a:endParaRPr sz="1800">
              <a:latin typeface="Microsoft JhengHei"/>
              <a:cs typeface="Microsoft JhengHei"/>
            </a:endParaRPr>
          </a:p>
          <a:p>
            <a:pPr marL="12700" marR="3440429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心理、精神、社會文化和環境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4</a:t>
            </a: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個維度，共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28</a:t>
            </a: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項。 分數越高說明您目前的狀態越舒</a:t>
            </a:r>
            <a:r>
              <a:rPr dirty="0" sz="1800" spc="5" b="1">
                <a:solidFill>
                  <a:srgbClr val="333333"/>
                </a:solidFill>
                <a:latin typeface="Microsoft JhengHei"/>
                <a:cs typeface="Microsoft JhengHei"/>
              </a:rPr>
              <a:t>適</a:t>
            </a:r>
            <a:r>
              <a:rPr dirty="0" sz="1800" b="1">
                <a:solidFill>
                  <a:srgbClr val="333333"/>
                </a:solidFill>
                <a:latin typeface="Microsoft JhengHei"/>
                <a:cs typeface="Microsoft JhengHei"/>
              </a:rPr>
              <a:t>。</a:t>
            </a:r>
            <a:endParaRPr sz="1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7969" y="482917"/>
            <a:ext cx="607123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 b="1">
                <a:latin typeface="Microsoft JhengHei"/>
                <a:cs typeface="Microsoft JhengHei"/>
              </a:rPr>
              <a:t>Kolcaba</a:t>
            </a:r>
            <a:r>
              <a:rPr dirty="0" b="1">
                <a:latin typeface="Microsoft JhengHei"/>
                <a:cs typeface="Microsoft JhengHei"/>
              </a:rPr>
              <a:t>的舒適狀況量表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dirty="0"/>
              <a:t>填答說明：</a:t>
            </a:r>
          </a:p>
          <a:p>
            <a:pPr marL="144780" marR="5080">
              <a:lnSpc>
                <a:spcPct val="100000"/>
              </a:lnSpc>
            </a:pPr>
            <a:r>
              <a:rPr dirty="0" b="0">
                <a:latin typeface="Microsoft JhengHei"/>
                <a:cs typeface="Microsoft JhengHei"/>
              </a:rPr>
              <a:t>下列各題請以最近一個月為準，若你每天都有做到請 打○，只要有一天</a:t>
            </a:r>
            <a:r>
              <a:rPr dirty="0" spc="-5" b="0">
                <a:latin typeface="Microsoft JhengHei"/>
                <a:cs typeface="Microsoft JhengHei"/>
              </a:rPr>
              <a:t> </a:t>
            </a:r>
            <a:r>
              <a:rPr dirty="0" b="0">
                <a:latin typeface="Microsoft JhengHei"/>
                <a:cs typeface="Microsoft JhengHei"/>
              </a:rPr>
              <a:t>沒做到就打×。</a:t>
            </a:r>
          </a:p>
          <a:p>
            <a:pPr marL="132080"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</a:pPr>
            <a:r>
              <a:rPr dirty="0" spc="-5" b="0">
                <a:latin typeface="Microsoft JhengHei"/>
                <a:cs typeface="Microsoft JhengHei"/>
              </a:rPr>
              <a:t>例如：</a:t>
            </a:r>
          </a:p>
          <a:p>
            <a:pPr marL="589280" indent="-444500">
              <a:lnSpc>
                <a:spcPct val="100000"/>
              </a:lnSpc>
              <a:buChar char="○"/>
              <a:tabLst>
                <a:tab pos="589915" algn="l"/>
              </a:tabLst>
            </a:pPr>
            <a:r>
              <a:rPr dirty="0" b="0">
                <a:latin typeface="Microsoft JhengHei"/>
                <a:cs typeface="Microsoft JhengHei"/>
              </a:rPr>
              <a:t>(a)</a:t>
            </a:r>
            <a:r>
              <a:rPr dirty="0" spc="-15" b="0">
                <a:latin typeface="Microsoft JhengHei"/>
                <a:cs typeface="Microsoft JhengHei"/>
              </a:rPr>
              <a:t> </a:t>
            </a:r>
            <a:r>
              <a:rPr dirty="0" b="0">
                <a:latin typeface="Microsoft JhengHei"/>
                <a:cs typeface="Microsoft JhengHei"/>
              </a:rPr>
              <a:t>每天洗澡</a:t>
            </a:r>
            <a:r>
              <a:rPr dirty="0" spc="-15" b="0">
                <a:latin typeface="Microsoft JhengHei"/>
                <a:cs typeface="Microsoft JhengHei"/>
              </a:rPr>
              <a:t> </a:t>
            </a:r>
            <a:r>
              <a:rPr dirty="0" b="0">
                <a:latin typeface="Microsoft JhengHei"/>
                <a:cs typeface="Microsoft JhengHei"/>
              </a:rPr>
              <a:t>(表示最近一個月每天都有洗澡</a:t>
            </a:r>
            <a:r>
              <a:rPr dirty="0" spc="5" b="0">
                <a:latin typeface="Microsoft JhengHei"/>
                <a:cs typeface="Microsoft JhengHei"/>
              </a:rPr>
              <a:t>！)</a:t>
            </a:r>
          </a:p>
          <a:p>
            <a:pPr marL="233679">
              <a:lnSpc>
                <a:spcPct val="100000"/>
              </a:lnSpc>
            </a:pPr>
            <a:r>
              <a:rPr dirty="0" b="0">
                <a:latin typeface="Microsoft JhengHei"/>
                <a:cs typeface="Microsoft JhengHei"/>
              </a:rPr>
              <a:t>×</a:t>
            </a:r>
            <a:r>
              <a:rPr dirty="0" spc="-20" b="0">
                <a:latin typeface="Microsoft JhengHei"/>
                <a:cs typeface="Microsoft JhengHei"/>
              </a:rPr>
              <a:t> </a:t>
            </a:r>
            <a:r>
              <a:rPr dirty="0" b="0">
                <a:latin typeface="Microsoft JhengHei"/>
                <a:cs typeface="Microsoft JhengHei"/>
              </a:rPr>
              <a:t>(a) 每天洗</a:t>
            </a:r>
            <a:r>
              <a:rPr dirty="0" spc="695" b="0">
                <a:latin typeface="Microsoft JhengHei"/>
                <a:cs typeface="Microsoft JhengHei"/>
              </a:rPr>
              <a:t>澡</a:t>
            </a:r>
            <a:r>
              <a:rPr dirty="0" b="0">
                <a:latin typeface="Microsoft JhengHei"/>
                <a:cs typeface="Microsoft JhengHei"/>
              </a:rPr>
              <a:t>(</a:t>
            </a:r>
            <a:r>
              <a:rPr dirty="0" spc="-5" b="0">
                <a:latin typeface="Microsoft JhengHei"/>
                <a:cs typeface="Microsoft JhengHei"/>
              </a:rPr>
              <a:t>若有一天沒洗澡，表示沒做到</a:t>
            </a:r>
            <a:r>
              <a:rPr dirty="0" b="0">
                <a:latin typeface="Microsoft JhengHei"/>
                <a:cs typeface="Microsoft JhengHei"/>
              </a:rPr>
              <a:t>！)</a:t>
            </a:r>
          </a:p>
          <a:p>
            <a:pPr marL="132080"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</a:pPr>
            <a:r>
              <a:rPr dirty="0" spc="-5" b="0">
                <a:latin typeface="Microsoft JhengHei"/>
                <a:cs typeface="Microsoft JhengHei"/>
              </a:rPr>
              <a:t>請您以最嚴厲的標準，來填答下列各題！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351" y="482917"/>
            <a:ext cx="22618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b="1">
                <a:uFill>
                  <a:solidFill>
                    <a:srgbClr val="000000"/>
                  </a:solidFill>
                </a:uFill>
                <a:latin typeface="Microsoft JhengHei"/>
                <a:cs typeface="Microsoft JhengHei"/>
              </a:rPr>
              <a:t>課程大綱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517" y="1809329"/>
            <a:ext cx="5403215" cy="290512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3700" spc="-5" b="1">
                <a:solidFill>
                  <a:srgbClr val="C0504D"/>
                </a:solidFill>
                <a:latin typeface="Microsoft JhengHei"/>
                <a:cs typeface="Microsoft JhengHei"/>
              </a:rPr>
              <a:t>一.族群文化特色。</a:t>
            </a:r>
            <a:endParaRPr sz="3700">
              <a:latin typeface="Microsoft JhengHei"/>
              <a:cs typeface="Microsoft JhengHei"/>
            </a:endParaRPr>
          </a:p>
          <a:p>
            <a:pPr marL="528320" marR="5080" indent="-515620">
              <a:lnSpc>
                <a:spcPts val="3979"/>
              </a:lnSpc>
              <a:spcBef>
                <a:spcPts val="980"/>
              </a:spcBef>
            </a:pPr>
            <a:r>
              <a:rPr dirty="0" sz="3700" b="1">
                <a:solidFill>
                  <a:srgbClr val="77923B"/>
                </a:solidFill>
                <a:latin typeface="Microsoft JhengHei"/>
                <a:cs typeface="Microsoft JhengHei"/>
              </a:rPr>
              <a:t>二</a:t>
            </a:r>
            <a:r>
              <a:rPr dirty="0" sz="3700" spc="-5" b="1">
                <a:solidFill>
                  <a:srgbClr val="77923B"/>
                </a:solidFill>
                <a:latin typeface="Microsoft JhengHei"/>
                <a:cs typeface="Microsoft JhengHei"/>
              </a:rPr>
              <a:t>.12</a:t>
            </a:r>
            <a:r>
              <a:rPr dirty="0" sz="3700" b="1">
                <a:solidFill>
                  <a:srgbClr val="77923B"/>
                </a:solidFill>
                <a:latin typeface="Microsoft JhengHei"/>
                <a:cs typeface="Microsoft JhengHei"/>
              </a:rPr>
              <a:t>週課程與單週課程設 </a:t>
            </a:r>
            <a:r>
              <a:rPr dirty="0" sz="3700" spc="-5" b="1">
                <a:solidFill>
                  <a:srgbClr val="77923B"/>
                </a:solidFill>
                <a:latin typeface="Microsoft JhengHei"/>
                <a:cs typeface="Microsoft JhengHei"/>
              </a:rPr>
              <a:t>計之規劃。</a:t>
            </a:r>
            <a:endParaRPr sz="3700">
              <a:latin typeface="Microsoft JhengHei"/>
              <a:cs typeface="Microsoft JhengHei"/>
            </a:endParaRPr>
          </a:p>
          <a:p>
            <a:pPr marL="528320" marR="93980" indent="-515620">
              <a:lnSpc>
                <a:spcPts val="3979"/>
              </a:lnSpc>
              <a:spcBef>
                <a:spcPts val="919"/>
              </a:spcBef>
            </a:pPr>
            <a:r>
              <a:rPr dirty="0" sz="3700" spc="-5" b="1">
                <a:solidFill>
                  <a:srgbClr val="30859C"/>
                </a:solidFill>
                <a:latin typeface="Microsoft JhengHei"/>
                <a:cs typeface="Microsoft JhengHei"/>
              </a:rPr>
              <a:t>三.具族群文化特色之痛風 </a:t>
            </a:r>
            <a:r>
              <a:rPr dirty="0" sz="3700" b="1">
                <a:solidFill>
                  <a:srgbClr val="30859C"/>
                </a:solidFill>
                <a:latin typeface="Microsoft JhengHei"/>
                <a:cs typeface="Microsoft JhengHei"/>
              </a:rPr>
              <a:t>疾病衛教及用藥安全。</a:t>
            </a:r>
            <a:endParaRPr sz="37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7539" y="335279"/>
            <a:ext cx="1160780" cy="1221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53379" y="1628139"/>
            <a:ext cx="3657600" cy="4272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770" y="482917"/>
            <a:ext cx="393954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latin typeface="Microsoft JhengHei"/>
                <a:cs typeface="Microsoft JhengHei"/>
              </a:rPr>
              <a:t>健康行為評估表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dirty="0"/>
              <a:t>填答說明：</a:t>
            </a:r>
          </a:p>
          <a:p>
            <a:pPr marL="144780" marR="5080">
              <a:lnSpc>
                <a:spcPct val="100000"/>
              </a:lnSpc>
            </a:pPr>
            <a:r>
              <a:rPr dirty="0" b="0">
                <a:latin typeface="Microsoft JhengHei"/>
                <a:cs typeface="Microsoft JhengHei"/>
              </a:rPr>
              <a:t>下列各題請以最近一個月為準，若你每天都有做到請 打○，只要有一天</a:t>
            </a:r>
            <a:r>
              <a:rPr dirty="0" spc="-5" b="0">
                <a:latin typeface="Microsoft JhengHei"/>
                <a:cs typeface="Microsoft JhengHei"/>
              </a:rPr>
              <a:t> </a:t>
            </a:r>
            <a:r>
              <a:rPr dirty="0" b="0">
                <a:latin typeface="Microsoft JhengHei"/>
                <a:cs typeface="Microsoft JhengHei"/>
              </a:rPr>
              <a:t>沒做到就打×。</a:t>
            </a:r>
          </a:p>
          <a:p>
            <a:pPr marL="132080"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</a:pPr>
            <a:r>
              <a:rPr dirty="0" spc="-5" b="0">
                <a:latin typeface="Microsoft JhengHei"/>
                <a:cs typeface="Microsoft JhengHei"/>
              </a:rPr>
              <a:t>例如：</a:t>
            </a:r>
          </a:p>
          <a:p>
            <a:pPr marL="589280" indent="-444500">
              <a:lnSpc>
                <a:spcPct val="100000"/>
              </a:lnSpc>
              <a:buChar char="○"/>
              <a:tabLst>
                <a:tab pos="589915" algn="l"/>
              </a:tabLst>
            </a:pPr>
            <a:r>
              <a:rPr dirty="0" b="0">
                <a:latin typeface="Microsoft JhengHei"/>
                <a:cs typeface="Microsoft JhengHei"/>
              </a:rPr>
              <a:t>(a)</a:t>
            </a:r>
            <a:r>
              <a:rPr dirty="0" spc="-15" b="0">
                <a:latin typeface="Microsoft JhengHei"/>
                <a:cs typeface="Microsoft JhengHei"/>
              </a:rPr>
              <a:t> </a:t>
            </a:r>
            <a:r>
              <a:rPr dirty="0" b="0">
                <a:latin typeface="Microsoft JhengHei"/>
                <a:cs typeface="Microsoft JhengHei"/>
              </a:rPr>
              <a:t>每天洗澡</a:t>
            </a:r>
            <a:r>
              <a:rPr dirty="0" spc="-15" b="0">
                <a:latin typeface="Microsoft JhengHei"/>
                <a:cs typeface="Microsoft JhengHei"/>
              </a:rPr>
              <a:t> </a:t>
            </a:r>
            <a:r>
              <a:rPr dirty="0" b="0">
                <a:latin typeface="Microsoft JhengHei"/>
                <a:cs typeface="Microsoft JhengHei"/>
              </a:rPr>
              <a:t>(表示最近一個月每天都有洗澡</a:t>
            </a:r>
            <a:r>
              <a:rPr dirty="0" spc="5" b="0">
                <a:latin typeface="Microsoft JhengHei"/>
                <a:cs typeface="Microsoft JhengHei"/>
              </a:rPr>
              <a:t>！)</a:t>
            </a:r>
          </a:p>
          <a:p>
            <a:pPr marL="233679">
              <a:lnSpc>
                <a:spcPct val="100000"/>
              </a:lnSpc>
            </a:pPr>
            <a:r>
              <a:rPr dirty="0" b="0">
                <a:latin typeface="Microsoft JhengHei"/>
                <a:cs typeface="Microsoft JhengHei"/>
              </a:rPr>
              <a:t>×</a:t>
            </a:r>
            <a:r>
              <a:rPr dirty="0" spc="-20" b="0">
                <a:latin typeface="Microsoft JhengHei"/>
                <a:cs typeface="Microsoft JhengHei"/>
              </a:rPr>
              <a:t> </a:t>
            </a:r>
            <a:r>
              <a:rPr dirty="0" b="0">
                <a:latin typeface="Microsoft JhengHei"/>
                <a:cs typeface="Microsoft JhengHei"/>
              </a:rPr>
              <a:t>(a) 每天洗</a:t>
            </a:r>
            <a:r>
              <a:rPr dirty="0" spc="695" b="0">
                <a:latin typeface="Microsoft JhengHei"/>
                <a:cs typeface="Microsoft JhengHei"/>
              </a:rPr>
              <a:t>澡</a:t>
            </a:r>
            <a:r>
              <a:rPr dirty="0" b="0">
                <a:latin typeface="Microsoft JhengHei"/>
                <a:cs typeface="Microsoft JhengHei"/>
              </a:rPr>
              <a:t>(</a:t>
            </a:r>
            <a:r>
              <a:rPr dirty="0" spc="-5" b="0">
                <a:latin typeface="Microsoft JhengHei"/>
                <a:cs typeface="Microsoft JhengHei"/>
              </a:rPr>
              <a:t>若有一天沒洗澡，表示沒做到</a:t>
            </a:r>
            <a:r>
              <a:rPr dirty="0" b="0">
                <a:latin typeface="Microsoft JhengHei"/>
                <a:cs typeface="Microsoft JhengHei"/>
              </a:rPr>
              <a:t>！)</a:t>
            </a:r>
          </a:p>
          <a:p>
            <a:pPr marL="132080"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</a:pPr>
            <a:r>
              <a:rPr dirty="0" spc="-5" b="0">
                <a:latin typeface="Microsoft JhengHei"/>
                <a:cs typeface="Microsoft JhengHei"/>
              </a:rPr>
              <a:t>請您以最嚴厲的標準，來填答下列各題！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7750" y="482917"/>
            <a:ext cx="45129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latin typeface="Microsoft JhengHei"/>
                <a:cs typeface="Microsoft JhengHei"/>
              </a:rPr>
              <a:t>健康行為評估</a:t>
            </a:r>
            <a:r>
              <a:rPr dirty="0" spc="-10" b="1">
                <a:latin typeface="Microsoft JhengHei"/>
                <a:cs typeface="Microsoft JhengHei"/>
              </a:rPr>
              <a:t>表</a:t>
            </a:r>
            <a:r>
              <a:rPr dirty="0" spc="-15" b="1">
                <a:latin typeface="Microsoft JhengHei"/>
                <a:cs typeface="Microsoft JhengHei"/>
              </a:rPr>
              <a:t>-</a:t>
            </a:r>
            <a:r>
              <a:rPr dirty="0" b="1">
                <a:latin typeface="Microsoft JhengHei"/>
                <a:cs typeface="Microsoft JhengHei"/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4322" y="1290891"/>
            <a:ext cx="8556625" cy="493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26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JhengHei"/>
                <a:cs typeface="Microsoft JhengHei"/>
              </a:rPr>
              <a:t>※</a:t>
            </a:r>
            <a:r>
              <a:rPr dirty="0" sz="1800" spc="-55">
                <a:latin typeface="Microsoft JhengHei"/>
                <a:cs typeface="Microsoft JhengHei"/>
              </a:rPr>
              <a:t> </a:t>
            </a:r>
            <a:r>
              <a:rPr dirty="0" sz="1800" spc="-5">
                <a:latin typeface="Microsoft JhengHei"/>
                <a:cs typeface="Microsoft JhengHei"/>
              </a:rPr>
              <a:t>分數計算：以上各項打○者，每</a:t>
            </a:r>
            <a:r>
              <a:rPr dirty="0" sz="1800">
                <a:latin typeface="Microsoft JhengHei"/>
                <a:cs typeface="Microsoft JhengHei"/>
              </a:rPr>
              <a:t>題</a:t>
            </a:r>
            <a:r>
              <a:rPr dirty="0" sz="1800" spc="-25">
                <a:latin typeface="Microsoft JhengHei"/>
                <a:cs typeface="Microsoft JhengHei"/>
              </a:rPr>
              <a:t> </a:t>
            </a:r>
            <a:r>
              <a:rPr dirty="0" sz="1800">
                <a:latin typeface="Calibri"/>
                <a:cs typeface="Calibri"/>
              </a:rPr>
              <a:t>5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5">
                <a:latin typeface="Microsoft JhengHei"/>
                <a:cs typeface="Microsoft JhengHei"/>
              </a:rPr>
              <a:t>分，滿</a:t>
            </a:r>
            <a:r>
              <a:rPr dirty="0" sz="1800">
                <a:latin typeface="Microsoft JhengHei"/>
                <a:cs typeface="Microsoft JhengHei"/>
              </a:rPr>
              <a:t>分</a:t>
            </a:r>
            <a:r>
              <a:rPr dirty="0" sz="1800" spc="-35">
                <a:latin typeface="Microsoft JhengHei"/>
                <a:cs typeface="Microsoft JhengHei"/>
              </a:rPr>
              <a:t> </a:t>
            </a:r>
            <a:r>
              <a:rPr dirty="0" sz="1800">
                <a:latin typeface="Calibri"/>
                <a:cs typeface="Calibri"/>
              </a:rPr>
              <a:t>100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5">
                <a:latin typeface="Microsoft JhengHei"/>
                <a:cs typeface="Microsoft JhengHei"/>
              </a:rPr>
              <a:t>分！</a:t>
            </a:r>
            <a:endParaRPr sz="1800">
              <a:latin typeface="Microsoft JhengHei"/>
              <a:cs typeface="Microsoft JhengHei"/>
            </a:endParaRPr>
          </a:p>
          <a:p>
            <a:pPr marL="4826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Microsoft JhengHei"/>
                <a:cs typeface="Microsoft JhengHei"/>
              </a:rPr>
              <a:t>※</a:t>
            </a:r>
            <a:r>
              <a:rPr dirty="0" sz="1800" spc="-55">
                <a:latin typeface="Microsoft JhengHei"/>
                <a:cs typeface="Microsoft JhengHei"/>
              </a:rPr>
              <a:t> </a:t>
            </a:r>
            <a:r>
              <a:rPr dirty="0" sz="1800">
                <a:latin typeface="Microsoft JhengHei"/>
                <a:cs typeface="Microsoft JhengHei"/>
              </a:rPr>
              <a:t>請問您共做到幾項？＿＿＿＿項，合計＿＿＿＿＿分</a:t>
            </a:r>
            <a:endParaRPr sz="180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  <a:tabLst>
                <a:tab pos="1536700" algn="l"/>
              </a:tabLst>
            </a:pPr>
            <a:r>
              <a:rPr dirty="0" sz="4000" b="1">
                <a:latin typeface="Microsoft JhengHei"/>
                <a:cs typeface="Microsoft JhengHei"/>
              </a:rPr>
              <a:t>題	目</a:t>
            </a:r>
            <a:endParaRPr sz="4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2500"/>
              </a:spcBef>
              <a:tabLst>
                <a:tab pos="52959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000">
                <a:latin typeface="Microsoft JhengHei"/>
                <a:cs typeface="Microsoft JhengHei"/>
              </a:rPr>
              <a:t>（</a:t>
            </a:r>
            <a:r>
              <a:rPr dirty="0" sz="2000">
                <a:latin typeface="Calibri"/>
                <a:cs typeface="Calibri"/>
              </a:rPr>
              <a:t>1</a:t>
            </a:r>
            <a:r>
              <a:rPr dirty="0" sz="2000">
                <a:latin typeface="Microsoft JhengHei"/>
                <a:cs typeface="Microsoft JhengHei"/>
              </a:rPr>
              <a:t>）完全不吸菸（註：最近一個月只要你曾吸過一根菸，請打×）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52959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Microsoft JhengHei"/>
                <a:cs typeface="Microsoft JhengHei"/>
              </a:rPr>
              <a:t>（</a:t>
            </a:r>
            <a:r>
              <a:rPr dirty="0" sz="2000">
                <a:latin typeface="Calibri"/>
                <a:cs typeface="Calibri"/>
              </a:rPr>
              <a:t>2</a:t>
            </a:r>
            <a:r>
              <a:rPr dirty="0" sz="2000">
                <a:latin typeface="Microsoft JhengHei"/>
                <a:cs typeface="Microsoft JhengHei"/>
              </a:rPr>
              <a:t>）</a:t>
            </a:r>
            <a:r>
              <a:rPr dirty="0" sz="2000" spc="-5">
                <a:latin typeface="Microsoft JhengHei"/>
                <a:cs typeface="Microsoft JhengHei"/>
              </a:rPr>
              <a:t>平常生活及工作環境中沒有二手菸（註：只要你的家人或同事有人</a:t>
            </a:r>
            <a:endParaRPr sz="2000">
              <a:latin typeface="Microsoft JhengHei"/>
              <a:cs typeface="Microsoft JhengHei"/>
            </a:endParaRPr>
          </a:p>
          <a:p>
            <a:pPr marL="6731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JhengHei"/>
                <a:cs typeface="Microsoft JhengHei"/>
              </a:rPr>
              <a:t>抽菸使你無法避免暴露於二手菸，請打×）</a:t>
            </a:r>
            <a:endParaRPr sz="2000">
              <a:latin typeface="Microsoft JhengHei"/>
              <a:cs typeface="Microsoft JhengHei"/>
            </a:endParaRPr>
          </a:p>
          <a:p>
            <a:pPr algn="just" marL="673100" marR="106045" indent="-661035">
              <a:lnSpc>
                <a:spcPct val="100000"/>
              </a:lnSpc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   </a:t>
            </a:r>
            <a:r>
              <a:rPr dirty="0" u="heavy" sz="2000" spc="7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sz="2000">
                <a:latin typeface="Microsoft JhengHei"/>
                <a:cs typeface="Microsoft JhengHei"/>
              </a:rPr>
              <a:t>（</a:t>
            </a:r>
            <a:r>
              <a:rPr dirty="0" sz="2000">
                <a:latin typeface="Calibri"/>
                <a:cs typeface="Calibri"/>
              </a:rPr>
              <a:t>3</a:t>
            </a:r>
            <a:r>
              <a:rPr dirty="0" sz="2000">
                <a:latin typeface="Microsoft JhengHei"/>
                <a:cs typeface="Microsoft JhengHei"/>
              </a:rPr>
              <a:t>）不喝酒或少量喝酒（註：少量喝酒指每天啤</a:t>
            </a:r>
            <a:r>
              <a:rPr dirty="0" sz="2000" spc="10">
                <a:latin typeface="Microsoft JhengHei"/>
                <a:cs typeface="Microsoft JhengHei"/>
              </a:rPr>
              <a:t>酒</a:t>
            </a:r>
            <a:r>
              <a:rPr dirty="0" sz="2000">
                <a:latin typeface="Calibri"/>
                <a:cs typeface="Calibri"/>
              </a:rPr>
              <a:t>180cc</a:t>
            </a:r>
            <a:r>
              <a:rPr dirty="0" sz="2000">
                <a:latin typeface="Microsoft JhengHei"/>
                <a:cs typeface="Microsoft JhengHei"/>
              </a:rPr>
              <a:t>以下，或葡萄 酒、紹興酒</a:t>
            </a:r>
            <a:r>
              <a:rPr dirty="0" sz="2000">
                <a:latin typeface="Calibri"/>
                <a:cs typeface="Calibri"/>
              </a:rPr>
              <a:t>6</a:t>
            </a:r>
            <a:r>
              <a:rPr dirty="0" sz="2000" spc="10">
                <a:latin typeface="Calibri"/>
                <a:cs typeface="Calibri"/>
              </a:rPr>
              <a:t>0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5">
                <a:latin typeface="Calibri"/>
                <a:cs typeface="Calibri"/>
              </a:rPr>
              <a:t>c</a:t>
            </a:r>
            <a:r>
              <a:rPr dirty="0" sz="2000">
                <a:latin typeface="Microsoft JhengHei"/>
                <a:cs typeface="Microsoft JhengHei"/>
              </a:rPr>
              <a:t>以下或威士</a:t>
            </a:r>
            <a:r>
              <a:rPr dirty="0" sz="2000" spc="5">
                <a:latin typeface="Microsoft JhengHei"/>
                <a:cs typeface="Microsoft JhengHei"/>
              </a:rPr>
              <a:t>忌</a:t>
            </a:r>
            <a:r>
              <a:rPr dirty="0" sz="2000">
                <a:latin typeface="Calibri"/>
                <a:cs typeface="Calibri"/>
              </a:rPr>
              <a:t>3</a:t>
            </a:r>
            <a:r>
              <a:rPr dirty="0" sz="2000" spc="10">
                <a:latin typeface="Calibri"/>
                <a:cs typeface="Calibri"/>
              </a:rPr>
              <a:t>0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5">
                <a:latin typeface="Calibri"/>
                <a:cs typeface="Calibri"/>
              </a:rPr>
              <a:t>c</a:t>
            </a:r>
            <a:r>
              <a:rPr dirty="0" sz="2000">
                <a:latin typeface="Microsoft JhengHei"/>
                <a:cs typeface="Microsoft JhengHei"/>
              </a:rPr>
              <a:t>以下，或高梁</a:t>
            </a:r>
            <a:r>
              <a:rPr dirty="0" sz="2000" spc="5">
                <a:latin typeface="Microsoft JhengHei"/>
                <a:cs typeface="Microsoft JhengHei"/>
              </a:rPr>
              <a:t>酒</a:t>
            </a:r>
            <a:r>
              <a:rPr dirty="0" sz="2000">
                <a:latin typeface="Calibri"/>
                <a:cs typeface="Calibri"/>
              </a:rPr>
              <a:t>2</a:t>
            </a:r>
            <a:r>
              <a:rPr dirty="0" sz="2000" spc="10">
                <a:latin typeface="Calibri"/>
                <a:cs typeface="Calibri"/>
              </a:rPr>
              <a:t>0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5">
                <a:latin typeface="Calibri"/>
                <a:cs typeface="Calibri"/>
              </a:rPr>
              <a:t>c</a:t>
            </a:r>
            <a:r>
              <a:rPr dirty="0" sz="2000">
                <a:latin typeface="Microsoft JhengHei"/>
                <a:cs typeface="Microsoft JhengHei"/>
              </a:rPr>
              <a:t>以下，但若不喝 則已，一喝就超過一天的量，請打×）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52959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000">
                <a:latin typeface="Microsoft JhengHei"/>
                <a:cs typeface="Microsoft JhengHei"/>
              </a:rPr>
              <a:t>（</a:t>
            </a:r>
            <a:r>
              <a:rPr dirty="0" sz="2000">
                <a:latin typeface="Calibri"/>
                <a:cs typeface="Calibri"/>
              </a:rPr>
              <a:t>4</a:t>
            </a:r>
            <a:r>
              <a:rPr dirty="0" sz="2000">
                <a:latin typeface="Microsoft JhengHei"/>
                <a:cs typeface="Microsoft JhengHei"/>
              </a:rPr>
              <a:t>）不嚼檳榔（註：最近一個月只要曾嚼過一顆檳榔，請打</a:t>
            </a:r>
            <a:r>
              <a:rPr dirty="0" sz="2000" spc="10">
                <a:latin typeface="Microsoft JhengHei"/>
                <a:cs typeface="Microsoft JhengHei"/>
              </a:rPr>
              <a:t>×</a:t>
            </a:r>
            <a:r>
              <a:rPr dirty="0" sz="2000" spc="1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673100" marR="5080" indent="-661035">
              <a:lnSpc>
                <a:spcPct val="100000"/>
              </a:lnSpc>
              <a:spcBef>
                <a:spcPts val="5"/>
              </a:spcBef>
              <a:tabLst>
                <a:tab pos="52959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000">
                <a:latin typeface="Microsoft JhengHei"/>
                <a:cs typeface="Microsoft JhengHei"/>
              </a:rPr>
              <a:t>（</a:t>
            </a:r>
            <a:r>
              <a:rPr dirty="0" sz="2000" spc="5">
                <a:latin typeface="Calibri"/>
                <a:cs typeface="Calibri"/>
              </a:rPr>
              <a:t>5</a:t>
            </a:r>
            <a:r>
              <a:rPr dirty="0" sz="2000">
                <a:latin typeface="Microsoft JhengHei"/>
                <a:cs typeface="Microsoft JhengHei"/>
              </a:rPr>
              <a:t>）每週運動三次以上，每次至</a:t>
            </a:r>
            <a:r>
              <a:rPr dirty="0" sz="2000" spc="5">
                <a:latin typeface="Microsoft JhengHei"/>
                <a:cs typeface="Microsoft JhengHei"/>
              </a:rPr>
              <a:t>少</a:t>
            </a:r>
            <a:r>
              <a:rPr dirty="0" sz="2000" spc="5">
                <a:latin typeface="Calibri"/>
                <a:cs typeface="Calibri"/>
              </a:rPr>
              <a:t>30</a:t>
            </a:r>
            <a:r>
              <a:rPr dirty="0" sz="2000">
                <a:latin typeface="Microsoft JhengHei"/>
                <a:cs typeface="Microsoft JhengHei"/>
              </a:rPr>
              <a:t>分鐘且有流汗呼吸急促現象（註： 只要天數不到三天，或每次運動不到三十分鐘，或沒有達到流汗及呼 </a:t>
            </a:r>
            <a:r>
              <a:rPr dirty="0" sz="2000" spc="-5">
                <a:latin typeface="Microsoft JhengHei"/>
                <a:cs typeface="Microsoft JhengHei"/>
              </a:rPr>
              <a:t>吸急促現象，都算沒有做到，請打</a:t>
            </a:r>
            <a:r>
              <a:rPr dirty="0" sz="2000">
                <a:latin typeface="Microsoft JhengHei"/>
                <a:cs typeface="Microsoft JhengHei"/>
              </a:rPr>
              <a:t>×）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52959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000">
                <a:latin typeface="Microsoft JhengHei"/>
                <a:cs typeface="Microsoft JhengHei"/>
              </a:rPr>
              <a:t>（</a:t>
            </a:r>
            <a:r>
              <a:rPr dirty="0" sz="2000">
                <a:latin typeface="Calibri"/>
                <a:cs typeface="Calibri"/>
              </a:rPr>
              <a:t>6</a:t>
            </a:r>
            <a:r>
              <a:rPr dirty="0" sz="2000">
                <a:latin typeface="Microsoft JhengHei"/>
                <a:cs typeface="Microsoft JhengHei"/>
              </a:rPr>
              <a:t>）每天吃早餐（註：只要有一天沒有吃，請打×）</a:t>
            </a:r>
            <a:endParaRPr sz="2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7750" y="482917"/>
            <a:ext cx="45129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latin typeface="Microsoft JhengHei"/>
                <a:cs typeface="Microsoft JhengHei"/>
              </a:rPr>
              <a:t>健康行為評估</a:t>
            </a:r>
            <a:r>
              <a:rPr dirty="0" spc="-10" b="1">
                <a:latin typeface="Microsoft JhengHei"/>
                <a:cs typeface="Microsoft JhengHei"/>
              </a:rPr>
              <a:t>表</a:t>
            </a:r>
            <a:r>
              <a:rPr dirty="0" spc="-15" b="1">
                <a:latin typeface="Microsoft JhengHei"/>
                <a:cs typeface="Microsoft JhengHei"/>
              </a:rPr>
              <a:t>-</a:t>
            </a:r>
            <a:r>
              <a:rPr dirty="0" b="1">
                <a:latin typeface="Microsoft JhengHei"/>
                <a:cs typeface="Microsoft JhengHei"/>
              </a:rPr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4322" y="1274127"/>
            <a:ext cx="8727440" cy="4619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64465">
              <a:lnSpc>
                <a:spcPct val="100000"/>
              </a:lnSpc>
              <a:spcBef>
                <a:spcPts val="100"/>
              </a:spcBef>
              <a:tabLst>
                <a:tab pos="1536700" algn="l"/>
              </a:tabLst>
            </a:pPr>
            <a:r>
              <a:rPr dirty="0" sz="4000" b="1">
                <a:latin typeface="Microsoft JhengHei"/>
                <a:cs typeface="Microsoft JhengHei"/>
              </a:rPr>
              <a:t>題	目</a:t>
            </a:r>
            <a:endParaRPr sz="4000">
              <a:latin typeface="Microsoft JhengHei"/>
              <a:cs typeface="Microsoft JhengHei"/>
            </a:endParaRPr>
          </a:p>
          <a:p>
            <a:pPr marL="12700">
              <a:lnSpc>
                <a:spcPts val="2400"/>
              </a:lnSpc>
              <a:spcBef>
                <a:spcPts val="2565"/>
              </a:spcBef>
              <a:tabLst>
                <a:tab pos="52959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000">
                <a:latin typeface="Microsoft JhengHei"/>
                <a:cs typeface="Microsoft JhengHei"/>
              </a:rPr>
              <a:t>（7）每天至少吃三份蔬菜及兩份水果（註：一份蔬菜熟的約半碗，生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Microsoft JhengHei"/>
                <a:cs typeface="Microsoft JhengHei"/>
              </a:rPr>
              <a:t>的約一碗，一份水果</a:t>
            </a:r>
            <a:r>
              <a:rPr dirty="0" sz="2000">
                <a:latin typeface="Microsoft JhengHei"/>
                <a:cs typeface="Microsoft JhengHei"/>
              </a:rPr>
              <a:t>約</a:t>
            </a:r>
            <a:r>
              <a:rPr dirty="0" sz="2000" spc="-5">
                <a:latin typeface="Microsoft JhengHei"/>
                <a:cs typeface="Microsoft JhengHei"/>
              </a:rPr>
              <a:t>4-6</a:t>
            </a:r>
            <a:r>
              <a:rPr dirty="0" sz="2000" spc="-10">
                <a:latin typeface="Microsoft JhengHei"/>
                <a:cs typeface="Microsoft JhengHei"/>
              </a:rPr>
              <a:t> </a:t>
            </a:r>
            <a:r>
              <a:rPr dirty="0" sz="2000" spc="-5">
                <a:latin typeface="Microsoft JhengHei"/>
                <a:cs typeface="Microsoft JhengHei"/>
              </a:rPr>
              <a:t>兩）</a:t>
            </a:r>
            <a:endParaRPr sz="2000">
              <a:latin typeface="Microsoft JhengHei"/>
              <a:cs typeface="Microsoft JhengHei"/>
            </a:endParaRPr>
          </a:p>
          <a:p>
            <a:pPr marL="12700" marR="354965">
              <a:lnSpc>
                <a:spcPct val="100000"/>
              </a:lnSpc>
              <a:tabLst>
                <a:tab pos="52959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000">
                <a:latin typeface="Microsoft JhengHei"/>
                <a:cs typeface="Microsoft JhengHei"/>
              </a:rPr>
              <a:t>（8）每天至少喝</a:t>
            </a:r>
            <a:r>
              <a:rPr dirty="0" sz="2000" spc="-50">
                <a:latin typeface="Microsoft JhengHei"/>
                <a:cs typeface="Microsoft JhengHei"/>
              </a:rPr>
              <a:t> </a:t>
            </a:r>
            <a:r>
              <a:rPr dirty="0" sz="2000">
                <a:latin typeface="Microsoft JhengHei"/>
                <a:cs typeface="Microsoft JhengHei"/>
              </a:rPr>
              <a:t>300cc</a:t>
            </a:r>
            <a:r>
              <a:rPr dirty="0" sz="2000" spc="-20">
                <a:latin typeface="Microsoft JhengHei"/>
                <a:cs typeface="Microsoft JhengHei"/>
              </a:rPr>
              <a:t> </a:t>
            </a:r>
            <a:r>
              <a:rPr dirty="0" sz="2000">
                <a:latin typeface="Microsoft JhengHei"/>
                <a:cs typeface="Microsoft JhengHei"/>
              </a:rPr>
              <a:t>左右的乳類（包括鮮奶、沖泡奶粉、優格、起 士等）（註：只要一天沒有喝，請打</a:t>
            </a:r>
            <a:r>
              <a:rPr dirty="0" sz="2000" spc="5">
                <a:latin typeface="Microsoft JhengHei"/>
                <a:cs typeface="Microsoft JhengHei"/>
              </a:rPr>
              <a:t>×)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2959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000">
                <a:latin typeface="Microsoft JhengHei"/>
                <a:cs typeface="Microsoft JhengHei"/>
              </a:rPr>
              <a:t>（9）不吃或極少吃油膩食物（如油炸物、肥肉、爌肉、雞鴨魚皮）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JhengHei"/>
                <a:cs typeface="Microsoft JhengHei"/>
              </a:rPr>
              <a:t>（註：極少指每週少於一次）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52959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Microsoft JhengHei"/>
                <a:cs typeface="Microsoft JhengHei"/>
              </a:rPr>
              <a:t>（10）不吃或極少吃醃製或罐頭食品（如香腸、臘肉、燒烤、醬菜、豆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JhengHei"/>
                <a:cs typeface="Microsoft JhengHei"/>
              </a:rPr>
              <a:t>腐</a:t>
            </a:r>
            <a:r>
              <a:rPr dirty="0" sz="2000" spc="-5">
                <a:latin typeface="Microsoft JhengHei"/>
                <a:cs typeface="Microsoft JhengHei"/>
              </a:rPr>
              <a:t> </a:t>
            </a:r>
            <a:r>
              <a:rPr dirty="0" sz="2000">
                <a:latin typeface="Microsoft JhengHei"/>
                <a:cs typeface="Microsoft JhengHei"/>
              </a:rPr>
              <a:t>乳、臭豆腐等）（註：極少指每週少於一</a:t>
            </a:r>
            <a:r>
              <a:rPr dirty="0" sz="2000" spc="-35">
                <a:latin typeface="Microsoft JhengHei"/>
                <a:cs typeface="Microsoft JhengHei"/>
              </a:rPr>
              <a:t>次</a:t>
            </a:r>
            <a:r>
              <a:rPr dirty="0" sz="2000">
                <a:latin typeface="Microsoft JhengHei"/>
                <a:cs typeface="Microsoft JhengHei"/>
              </a:rPr>
              <a:t>)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52959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000">
                <a:latin typeface="Microsoft JhengHei"/>
                <a:cs typeface="Microsoft JhengHei"/>
              </a:rPr>
              <a:t>（11）每天餐後及睡前都有刷牙（註：指用牙刷、牙線或沖牙器清理）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52959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Microsoft JhengHei"/>
                <a:cs typeface="Microsoft JhengHei"/>
              </a:rPr>
              <a:t>（12）不聽信廣告偏方，也不服用親朋好友介紹之藥物或補品</a:t>
            </a:r>
            <a:endParaRPr sz="2000">
              <a:latin typeface="Microsoft JhengHei"/>
              <a:cs typeface="Microsoft JhengHe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JhengHei"/>
                <a:cs typeface="Microsoft JhengHei"/>
              </a:rPr>
              <a:t>（註：只要是服用非醫療專業人員所介紹之藥物、補品、偏方，都算沒</a:t>
            </a:r>
            <a:r>
              <a:rPr dirty="0" sz="2000" spc="-85">
                <a:latin typeface="Microsoft JhengHei"/>
                <a:cs typeface="Microsoft JhengHei"/>
              </a:rPr>
              <a:t> </a:t>
            </a:r>
            <a:r>
              <a:rPr dirty="0" sz="2000">
                <a:latin typeface="Microsoft JhengHei"/>
                <a:cs typeface="Microsoft JhengHei"/>
              </a:rPr>
              <a:t>做到，  請打×）</a:t>
            </a:r>
            <a:endParaRPr sz="2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7750" y="482917"/>
            <a:ext cx="45129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latin typeface="Microsoft JhengHei"/>
                <a:cs typeface="Microsoft JhengHei"/>
              </a:rPr>
              <a:t>健康行為評估</a:t>
            </a:r>
            <a:r>
              <a:rPr dirty="0" spc="-10" b="1">
                <a:latin typeface="Microsoft JhengHei"/>
                <a:cs typeface="Microsoft JhengHei"/>
              </a:rPr>
              <a:t>表</a:t>
            </a:r>
            <a:r>
              <a:rPr dirty="0" spc="-15" b="1">
                <a:latin typeface="Microsoft JhengHei"/>
                <a:cs typeface="Microsoft JhengHei"/>
              </a:rPr>
              <a:t>-</a:t>
            </a:r>
            <a:r>
              <a:rPr dirty="0" b="1">
                <a:latin typeface="Microsoft JhengHei"/>
                <a:cs typeface="Microsoft JhengHei"/>
              </a:rPr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250" y="1274127"/>
            <a:ext cx="8761095" cy="4803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86360">
              <a:lnSpc>
                <a:spcPct val="100000"/>
              </a:lnSpc>
              <a:spcBef>
                <a:spcPts val="100"/>
              </a:spcBef>
              <a:tabLst>
                <a:tab pos="1537335" algn="l"/>
              </a:tabLst>
            </a:pPr>
            <a:r>
              <a:rPr dirty="0" sz="4000" b="1">
                <a:latin typeface="Microsoft JhengHei"/>
                <a:cs typeface="Microsoft JhengHei"/>
              </a:rPr>
              <a:t>題	目</a:t>
            </a:r>
            <a:endParaRPr sz="4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2565"/>
              </a:spcBef>
              <a:tabLst>
                <a:tab pos="217804" algn="l"/>
              </a:tabLst>
            </a:pPr>
            <a:r>
              <a:rPr dirty="0" u="heavy" sz="1800">
                <a:uFill>
                  <a:solidFill>
                    <a:srgbClr val="000000"/>
                  </a:solidFill>
                </a:uFill>
                <a:latin typeface="Microsoft JhengHei"/>
                <a:cs typeface="Microsoft JhengHei"/>
              </a:rPr>
              <a:t> 	</a:t>
            </a:r>
            <a:r>
              <a:rPr dirty="0" sz="1800" spc="5">
                <a:latin typeface="Microsoft JhengHei"/>
                <a:cs typeface="Microsoft JhengHei"/>
              </a:rPr>
              <a:t>__</a:t>
            </a:r>
            <a:r>
              <a:rPr dirty="0" sz="1800" spc="-70">
                <a:latin typeface="Microsoft JhengHei"/>
                <a:cs typeface="Microsoft JhengHei"/>
              </a:rPr>
              <a:t> </a:t>
            </a:r>
            <a:r>
              <a:rPr dirty="0" sz="1800" spc="-5">
                <a:latin typeface="Microsoft JhengHei"/>
                <a:cs typeface="Microsoft JhengHei"/>
              </a:rPr>
              <a:t>（13）</a:t>
            </a:r>
            <a:r>
              <a:rPr dirty="0" sz="1800">
                <a:latin typeface="Microsoft JhengHei"/>
                <a:cs typeface="Microsoft JhengHei"/>
              </a:rPr>
              <a:t>不吃別人或自己以前剩餘的藥物，也不把自己剩餘的藥物給別人或小（註：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Microsoft JhengHei"/>
                <a:cs typeface="Microsoft JhengHei"/>
              </a:rPr>
              <a:t>只要是沒有經過醫師的診斷就把過去剩下的藥物重覆使用，請打×）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472440" algn="l"/>
              </a:tabLst>
            </a:pP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1800" spc="-5">
                <a:latin typeface="Microsoft JhengHei"/>
                <a:cs typeface="Microsoft JhengHei"/>
              </a:rPr>
              <a:t>（14）</a:t>
            </a:r>
            <a:r>
              <a:rPr dirty="0" sz="1800">
                <a:latin typeface="Microsoft JhengHei"/>
                <a:cs typeface="Microsoft JhengHei"/>
              </a:rPr>
              <a:t>每天睡眠</a:t>
            </a:r>
            <a:r>
              <a:rPr dirty="0" sz="1800" spc="-5">
                <a:latin typeface="Microsoft JhengHei"/>
                <a:cs typeface="Microsoft JhengHei"/>
              </a:rPr>
              <a:t>7-8</a:t>
            </a:r>
            <a:r>
              <a:rPr dirty="0" sz="1800" spc="-20">
                <a:latin typeface="Microsoft JhengHei"/>
                <a:cs typeface="Microsoft JhengHei"/>
              </a:rPr>
              <a:t> </a:t>
            </a:r>
            <a:r>
              <a:rPr dirty="0" sz="1800">
                <a:latin typeface="Microsoft JhengHei"/>
                <a:cs typeface="Microsoft JhengHei"/>
              </a:rPr>
              <a:t>小時（註：包括午睡）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472440" algn="l"/>
              </a:tabLst>
            </a:pP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1800" spc="-5">
                <a:latin typeface="Microsoft JhengHei"/>
                <a:cs typeface="Microsoft JhengHei"/>
              </a:rPr>
              <a:t>（15）</a:t>
            </a:r>
            <a:r>
              <a:rPr dirty="0" sz="1800">
                <a:latin typeface="Microsoft JhengHei"/>
                <a:cs typeface="Microsoft JhengHei"/>
              </a:rPr>
              <a:t>每天晚上</a:t>
            </a:r>
            <a:r>
              <a:rPr dirty="0" sz="1800" spc="-15">
                <a:latin typeface="Microsoft JhengHei"/>
                <a:cs typeface="Microsoft JhengHei"/>
              </a:rPr>
              <a:t> </a:t>
            </a:r>
            <a:r>
              <a:rPr dirty="0" sz="1800" spc="-5">
                <a:latin typeface="Microsoft JhengHei"/>
                <a:cs typeface="Microsoft JhengHei"/>
              </a:rPr>
              <a:t>11</a:t>
            </a:r>
            <a:r>
              <a:rPr dirty="0" sz="1800" spc="5">
                <a:latin typeface="Microsoft JhengHei"/>
                <a:cs typeface="Microsoft JhengHei"/>
              </a:rPr>
              <a:t> </a:t>
            </a:r>
            <a:r>
              <a:rPr dirty="0" sz="1800">
                <a:latin typeface="Microsoft JhengHei"/>
                <a:cs typeface="Microsoft JhengHei"/>
              </a:rPr>
              <a:t>點以前上床睡覺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472440" algn="l"/>
              </a:tabLst>
            </a:pP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Microsoft JhengHei"/>
                <a:cs typeface="Microsoft JhengHei"/>
              </a:rPr>
              <a:t>（16）很少感覺到壓力或大部分時候都能放鬆（註：指當有壓力或煩惱時，能在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ts val="2160"/>
              </a:lnSpc>
              <a:spcBef>
                <a:spcPts val="5"/>
              </a:spcBef>
            </a:pPr>
            <a:r>
              <a:rPr dirty="0" sz="1800">
                <a:latin typeface="Microsoft JhengHei"/>
                <a:cs typeface="Microsoft JhengHei"/>
              </a:rPr>
              <a:t>一天內完全調適或處理完）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472440" algn="l"/>
              </a:tabLst>
            </a:pP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1800" spc="-5">
                <a:latin typeface="Microsoft JhengHei"/>
                <a:cs typeface="Microsoft JhengHei"/>
              </a:rPr>
              <a:t>（17）</a:t>
            </a:r>
            <a:r>
              <a:rPr dirty="0" sz="1800">
                <a:latin typeface="Microsoft JhengHei"/>
                <a:cs typeface="Microsoft JhengHei"/>
              </a:rPr>
              <a:t>定期量血壓且維持血壓正常（註：定期量血壓</a:t>
            </a:r>
            <a:r>
              <a:rPr dirty="0" sz="1800" spc="10">
                <a:latin typeface="Microsoft JhengHei"/>
                <a:cs typeface="Microsoft JhengHei"/>
              </a:rPr>
              <a:t>指</a:t>
            </a:r>
            <a:r>
              <a:rPr dirty="0" sz="1800" spc="-5">
                <a:latin typeface="Microsoft JhengHei"/>
                <a:cs typeface="Microsoft JhengHei"/>
              </a:rPr>
              <a:t>40</a:t>
            </a:r>
            <a:r>
              <a:rPr dirty="0" sz="1800">
                <a:latin typeface="Microsoft JhengHei"/>
                <a:cs typeface="Microsoft JhengHei"/>
              </a:rPr>
              <a:t>歲以上，每年至少量一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Microsoft JhengHei"/>
                <a:cs typeface="Microsoft JhengHei"/>
              </a:rPr>
              <a:t>次血壓；其他的人則每三年至少量一次。正常血</a:t>
            </a:r>
            <a:r>
              <a:rPr dirty="0" sz="1800" spc="10">
                <a:latin typeface="Microsoft JhengHei"/>
                <a:cs typeface="Microsoft JhengHei"/>
              </a:rPr>
              <a:t>壓</a:t>
            </a:r>
            <a:r>
              <a:rPr dirty="0" sz="1800" spc="-5">
                <a:latin typeface="Microsoft JhengHei"/>
                <a:cs typeface="Microsoft JhengHei"/>
              </a:rPr>
              <a:t>120/80mmHg）</a:t>
            </a:r>
            <a:endParaRPr sz="1800">
              <a:latin typeface="Microsoft JhengHei"/>
              <a:cs typeface="Microsoft JhengHei"/>
            </a:endParaRPr>
          </a:p>
          <a:p>
            <a:pPr marL="12700" marR="196215">
              <a:lnSpc>
                <a:spcPct val="100000"/>
              </a:lnSpc>
              <a:tabLst>
                <a:tab pos="472440" algn="l"/>
              </a:tabLst>
            </a:pP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1800">
                <a:latin typeface="Microsoft JhengHei"/>
                <a:cs typeface="Microsoft JhengHei"/>
              </a:rPr>
              <a:t>（</a:t>
            </a:r>
            <a:r>
              <a:rPr dirty="0" sz="1800" spc="-5">
                <a:latin typeface="Microsoft JhengHei"/>
                <a:cs typeface="Microsoft JhengHei"/>
              </a:rPr>
              <a:t>18</a:t>
            </a:r>
            <a:r>
              <a:rPr dirty="0" sz="1800">
                <a:latin typeface="Microsoft JhengHei"/>
                <a:cs typeface="Microsoft JhengHei"/>
              </a:rPr>
              <a:t>）定期量血糖且維持血糖正常（註：定期量血糖</a:t>
            </a:r>
            <a:r>
              <a:rPr dirty="0" sz="1800" spc="10">
                <a:latin typeface="Microsoft JhengHei"/>
                <a:cs typeface="Microsoft JhengHei"/>
              </a:rPr>
              <a:t>指</a:t>
            </a:r>
            <a:r>
              <a:rPr dirty="0" sz="1800" spc="-5">
                <a:latin typeface="Microsoft JhengHei"/>
                <a:cs typeface="Microsoft JhengHei"/>
              </a:rPr>
              <a:t>40</a:t>
            </a:r>
            <a:r>
              <a:rPr dirty="0" sz="1800">
                <a:latin typeface="Microsoft JhengHei"/>
                <a:cs typeface="Microsoft JhengHei"/>
              </a:rPr>
              <a:t>歲以上，每年至少量一 次血糖；其他的人則五年至少量一次。正常血糖指空腹血糖為</a:t>
            </a:r>
            <a:r>
              <a:rPr dirty="0" sz="1800" spc="15">
                <a:latin typeface="Microsoft JhengHei"/>
                <a:cs typeface="Microsoft JhengHei"/>
              </a:rPr>
              <a:t> </a:t>
            </a:r>
            <a:r>
              <a:rPr dirty="0" sz="1800" spc="-5">
                <a:latin typeface="Microsoft JhengHei"/>
                <a:cs typeface="Microsoft JhengHei"/>
              </a:rPr>
              <a:t>80-100mmHg）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472440" algn="l"/>
              </a:tabLst>
            </a:pP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Microsoft JhengHei"/>
                <a:cs typeface="Microsoft JhengHei"/>
              </a:rPr>
              <a:t>（19）維持正常的身體質量指數（註</a:t>
            </a:r>
            <a:r>
              <a:rPr dirty="0" sz="1800">
                <a:latin typeface="Microsoft JhengHei"/>
                <a:cs typeface="Microsoft JhengHei"/>
              </a:rPr>
              <a:t>：BMI＝</a:t>
            </a:r>
            <a:r>
              <a:rPr dirty="0" sz="1800" spc="-5">
                <a:latin typeface="Microsoft JhengHei"/>
                <a:cs typeface="Microsoft JhengHei"/>
              </a:rPr>
              <a:t>體重</a:t>
            </a:r>
            <a:r>
              <a:rPr dirty="0" sz="1800">
                <a:latin typeface="Microsoft JhengHei"/>
                <a:cs typeface="Microsoft JhengHei"/>
              </a:rPr>
              <a:t>(</a:t>
            </a:r>
            <a:r>
              <a:rPr dirty="0" sz="1800" spc="-5">
                <a:latin typeface="Microsoft JhengHei"/>
                <a:cs typeface="Microsoft JhengHei"/>
              </a:rPr>
              <a:t>公斤</a:t>
            </a:r>
            <a:r>
              <a:rPr dirty="0" sz="1800">
                <a:latin typeface="Microsoft JhengHei"/>
                <a:cs typeface="Microsoft JhengHei"/>
              </a:rPr>
              <a:t>)/</a:t>
            </a:r>
            <a:r>
              <a:rPr dirty="0" sz="1800" spc="-5">
                <a:latin typeface="Microsoft JhengHei"/>
                <a:cs typeface="Microsoft JhengHei"/>
              </a:rPr>
              <a:t>身高的平</a:t>
            </a:r>
            <a:r>
              <a:rPr dirty="0" sz="1800">
                <a:latin typeface="Microsoft JhengHei"/>
                <a:cs typeface="Microsoft JhengHei"/>
              </a:rPr>
              <a:t>方(</a:t>
            </a:r>
            <a:r>
              <a:rPr dirty="0" sz="1800" spc="-5">
                <a:latin typeface="Microsoft JhengHei"/>
                <a:cs typeface="Microsoft JhengHei"/>
              </a:rPr>
              <a:t>公</a:t>
            </a:r>
            <a:r>
              <a:rPr dirty="0" sz="1800">
                <a:latin typeface="Microsoft JhengHei"/>
                <a:cs typeface="Microsoft JhengHei"/>
              </a:rPr>
              <a:t>尺</a:t>
            </a:r>
            <a:r>
              <a:rPr dirty="0" sz="1800" spc="-40">
                <a:latin typeface="Microsoft JhengHei"/>
                <a:cs typeface="Microsoft JhengHei"/>
              </a:rPr>
              <a:t> </a:t>
            </a:r>
            <a:r>
              <a:rPr dirty="0" sz="1800" spc="-5">
                <a:latin typeface="Microsoft JhengHei"/>
                <a:cs typeface="Microsoft JhengHei"/>
              </a:rPr>
              <a:t>2)；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Microsoft JhengHei"/>
                <a:cs typeface="Microsoft JhengHei"/>
              </a:rPr>
              <a:t>BMI&lt;18.5</a:t>
            </a:r>
            <a:r>
              <a:rPr dirty="0" sz="1800" spc="-15">
                <a:latin typeface="Microsoft JhengHei"/>
                <a:cs typeface="Microsoft JhengHei"/>
              </a:rPr>
              <a:t> </a:t>
            </a:r>
            <a:r>
              <a:rPr dirty="0" sz="1800">
                <a:latin typeface="Microsoft JhengHei"/>
                <a:cs typeface="Microsoft JhengHei"/>
              </a:rPr>
              <a:t>為過輕</a:t>
            </a:r>
            <a:r>
              <a:rPr dirty="0" sz="1800" spc="-5">
                <a:latin typeface="Microsoft JhengHei"/>
                <a:cs typeface="Microsoft JhengHei"/>
              </a:rPr>
              <a:t>；18.5</a:t>
            </a:r>
            <a:r>
              <a:rPr dirty="0" sz="1800" spc="425">
                <a:latin typeface="Microsoft JhengHei"/>
                <a:cs typeface="Microsoft JhengHei"/>
              </a:rPr>
              <a:t> </a:t>
            </a:r>
            <a:r>
              <a:rPr dirty="0" sz="1800" spc="-5">
                <a:latin typeface="Microsoft JhengHei"/>
                <a:cs typeface="Microsoft JhengHei"/>
              </a:rPr>
              <a:t>BMI&lt;24</a:t>
            </a:r>
            <a:r>
              <a:rPr dirty="0" sz="1800" spc="-15">
                <a:latin typeface="Microsoft JhengHei"/>
                <a:cs typeface="Microsoft JhengHei"/>
              </a:rPr>
              <a:t> </a:t>
            </a:r>
            <a:r>
              <a:rPr dirty="0" sz="1800">
                <a:latin typeface="Microsoft JhengHei"/>
                <a:cs typeface="Microsoft JhengHei"/>
              </a:rPr>
              <a:t>為正常</a:t>
            </a:r>
            <a:r>
              <a:rPr dirty="0" sz="1800" spc="-5">
                <a:latin typeface="Microsoft JhengHei"/>
                <a:cs typeface="Microsoft JhengHei"/>
              </a:rPr>
              <a:t>；24</a:t>
            </a:r>
            <a:r>
              <a:rPr dirty="0" sz="1800" spc="434">
                <a:latin typeface="Microsoft JhengHei"/>
                <a:cs typeface="Microsoft JhengHei"/>
              </a:rPr>
              <a:t> </a:t>
            </a:r>
            <a:r>
              <a:rPr dirty="0" sz="1800" spc="-5">
                <a:latin typeface="Microsoft JhengHei"/>
                <a:cs typeface="Microsoft JhengHei"/>
              </a:rPr>
              <a:t>BMI&lt;27</a:t>
            </a:r>
            <a:r>
              <a:rPr dirty="0" sz="1800" spc="-15">
                <a:latin typeface="Microsoft JhengHei"/>
                <a:cs typeface="Microsoft JhengHei"/>
              </a:rPr>
              <a:t> </a:t>
            </a:r>
            <a:r>
              <a:rPr dirty="0" sz="1800">
                <a:latin typeface="Microsoft JhengHei"/>
                <a:cs typeface="Microsoft JhengHei"/>
              </a:rPr>
              <a:t>為過重。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tabLst>
                <a:tab pos="472440" algn="l"/>
              </a:tabLst>
            </a:pP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1800" spc="-5">
                <a:latin typeface="Microsoft JhengHei"/>
                <a:cs typeface="Microsoft JhengHei"/>
              </a:rPr>
              <a:t>（20）</a:t>
            </a:r>
            <a:r>
              <a:rPr dirty="0" sz="1800">
                <a:latin typeface="Microsoft JhengHei"/>
                <a:cs typeface="Microsoft JhengHei"/>
              </a:rPr>
              <a:t>依性別年齡定期參加健康檢查（註：65</a:t>
            </a:r>
            <a:r>
              <a:rPr dirty="0" sz="1800" spc="-30">
                <a:latin typeface="Microsoft JhengHei"/>
                <a:cs typeface="Microsoft JhengHei"/>
              </a:rPr>
              <a:t> </a:t>
            </a:r>
            <a:r>
              <a:rPr dirty="0" sz="1800">
                <a:latin typeface="Microsoft JhengHei"/>
                <a:cs typeface="Microsoft JhengHei"/>
              </a:rPr>
              <a:t>歲以上者每年一次</a:t>
            </a:r>
            <a:r>
              <a:rPr dirty="0" sz="1800" spc="-5">
                <a:latin typeface="Microsoft JhengHei"/>
                <a:cs typeface="Microsoft JhengHei"/>
              </a:rPr>
              <a:t>，40-65</a:t>
            </a:r>
            <a:r>
              <a:rPr dirty="0" sz="1800" spc="-30">
                <a:latin typeface="Microsoft JhengHei"/>
                <a:cs typeface="Microsoft JhengHei"/>
              </a:rPr>
              <a:t> </a:t>
            </a:r>
            <a:r>
              <a:rPr dirty="0" sz="1800">
                <a:latin typeface="Microsoft JhengHei"/>
                <a:cs typeface="Microsoft JhengHei"/>
              </a:rPr>
              <a:t>歲者每</a:t>
            </a:r>
            <a:endParaRPr sz="18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Microsoft JhengHei"/>
                <a:cs typeface="Microsoft JhengHei"/>
              </a:rPr>
              <a:t>三年一次，其他則依性別、年齡或工作單位之建議參加）</a:t>
            </a:r>
            <a:endParaRPr sz="1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339" y="406400"/>
            <a:ext cx="8783320" cy="6047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6347" y="291147"/>
            <a:ext cx="6632575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Microsoft JhengHei"/>
                <a:cs typeface="Microsoft JhengHei"/>
              </a:rPr>
              <a:t>《原</a:t>
            </a:r>
            <a:r>
              <a:rPr dirty="0" sz="3200" b="1">
                <a:latin typeface="Microsoft JhengHei"/>
                <a:cs typeface="Microsoft JhengHei"/>
              </a:rPr>
              <a:t>初</a:t>
            </a:r>
            <a:r>
              <a:rPr dirty="0" sz="3200" spc="5" b="1">
                <a:latin typeface="Microsoft JhengHei"/>
                <a:cs typeface="Microsoft JhengHei"/>
              </a:rPr>
              <a:t>.</a:t>
            </a:r>
            <a:r>
              <a:rPr dirty="0" sz="3200" spc="-5" b="1">
                <a:latin typeface="Microsoft JhengHei"/>
                <a:cs typeface="Microsoft JhengHei"/>
              </a:rPr>
              <a:t>舊憶》痛風與飲食文化之連結</a:t>
            </a:r>
            <a:endParaRPr sz="3200">
              <a:latin typeface="Microsoft JhengHei"/>
              <a:cs typeface="Microsoft JhengHei"/>
            </a:endParaRPr>
          </a:p>
          <a:p>
            <a:pPr algn="ctr" marL="264160" marR="256540">
              <a:lnSpc>
                <a:spcPct val="100000"/>
              </a:lnSpc>
              <a:spcBef>
                <a:spcPts val="5"/>
              </a:spcBef>
            </a:pPr>
            <a:r>
              <a:rPr dirty="0" sz="3200" spc="-10" b="1">
                <a:latin typeface="Microsoft JhengHei"/>
                <a:cs typeface="Microsoft JhengHei"/>
              </a:rPr>
              <a:t>--12</a:t>
            </a:r>
            <a:r>
              <a:rPr dirty="0" sz="3200" b="1">
                <a:latin typeface="Microsoft JhengHei"/>
                <a:cs typeface="Microsoft JhengHei"/>
              </a:rPr>
              <a:t>週課程方案</a:t>
            </a:r>
            <a:r>
              <a:rPr dirty="0" sz="3200" spc="-50" b="1">
                <a:latin typeface="Microsoft JhengHei"/>
                <a:cs typeface="Microsoft JhengHei"/>
              </a:rPr>
              <a:t> </a:t>
            </a:r>
            <a:r>
              <a:rPr dirty="0" sz="3200" b="1">
                <a:latin typeface="Microsoft JhengHei"/>
                <a:cs typeface="Microsoft JhengHei"/>
              </a:rPr>
              <a:t>鑽石</a:t>
            </a:r>
            <a:r>
              <a:rPr dirty="0" sz="3200" spc="-5" b="1">
                <a:latin typeface="Microsoft JhengHei"/>
                <a:cs typeface="Microsoft JhengHei"/>
              </a:rPr>
              <a:t>(</a:t>
            </a:r>
            <a:r>
              <a:rPr dirty="0" sz="3200" b="1">
                <a:latin typeface="Microsoft JhengHei"/>
                <a:cs typeface="Microsoft JhengHei"/>
              </a:rPr>
              <a:t>痛</a:t>
            </a:r>
            <a:r>
              <a:rPr dirty="0" sz="3200" spc="-5" b="1">
                <a:latin typeface="Microsoft JhengHei"/>
                <a:cs typeface="Microsoft JhengHei"/>
              </a:rPr>
              <a:t>風)</a:t>
            </a:r>
            <a:r>
              <a:rPr dirty="0" sz="3200" b="1">
                <a:latin typeface="Microsoft JhengHei"/>
                <a:cs typeface="Microsoft JhengHei"/>
              </a:rPr>
              <a:t>戴一生 </a:t>
            </a:r>
            <a:r>
              <a:rPr dirty="0" sz="3200" b="1">
                <a:solidFill>
                  <a:srgbClr val="F79546"/>
                </a:solidFill>
                <a:latin typeface="Microsoft JhengHei"/>
                <a:cs typeface="Microsoft JhengHei"/>
              </a:rPr>
              <a:t>A.</a:t>
            </a:r>
            <a:r>
              <a:rPr dirty="0" sz="3200" spc="-5" b="1">
                <a:solidFill>
                  <a:srgbClr val="F79546"/>
                </a:solidFill>
                <a:latin typeface="Microsoft JhengHei"/>
                <a:cs typeface="Microsoft JhengHei"/>
              </a:rPr>
              <a:t>播種</a:t>
            </a:r>
            <a:r>
              <a:rPr dirty="0" sz="3200" b="1">
                <a:solidFill>
                  <a:srgbClr val="F79546"/>
                </a:solidFill>
                <a:latin typeface="Microsoft JhengHei"/>
                <a:cs typeface="Microsoft JhengHei"/>
              </a:rPr>
              <a:t>期</a:t>
            </a:r>
            <a:r>
              <a:rPr dirty="0" sz="3200" spc="-5" b="1">
                <a:solidFill>
                  <a:srgbClr val="F79546"/>
                </a:solidFill>
                <a:latin typeface="Microsoft JhengHei"/>
                <a:cs typeface="Microsoft JhengHei"/>
              </a:rPr>
              <a:t>(</a:t>
            </a:r>
            <a:r>
              <a:rPr dirty="0" sz="3200" b="1">
                <a:solidFill>
                  <a:srgbClr val="F79546"/>
                </a:solidFill>
                <a:latin typeface="Microsoft JhengHei"/>
                <a:cs typeface="Microsoft JhengHei"/>
              </a:rPr>
              <a:t>風從哪裡</a:t>
            </a:r>
            <a:r>
              <a:rPr dirty="0" sz="3200" spc="-10" b="1">
                <a:solidFill>
                  <a:srgbClr val="F79546"/>
                </a:solidFill>
                <a:latin typeface="Microsoft JhengHei"/>
                <a:cs typeface="Microsoft JhengHei"/>
              </a:rPr>
              <a:t>來</a:t>
            </a:r>
            <a:r>
              <a:rPr dirty="0" sz="3200" b="1">
                <a:solidFill>
                  <a:srgbClr val="F79546"/>
                </a:solidFill>
                <a:latin typeface="Microsoft JhengHei"/>
                <a:cs typeface="Microsoft JhengHei"/>
              </a:rPr>
              <a:t>?)</a:t>
            </a:r>
            <a:endParaRPr sz="3200">
              <a:latin typeface="Microsoft JhengHei"/>
              <a:cs typeface="Microsoft JhengHe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6483" y="1772902"/>
          <a:ext cx="8110220" cy="4467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889635"/>
                <a:gridCol w="2493010"/>
                <a:gridCol w="4258310"/>
              </a:tblGrid>
              <a:tr h="3341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b="1">
                          <a:latin typeface="Microsoft JhengHei"/>
                          <a:cs typeface="Microsoft JhengHei"/>
                        </a:rPr>
                        <a:t>日期</a:t>
                      </a:r>
                      <a:endParaRPr sz="16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33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b="1">
                          <a:latin typeface="Microsoft JhengHei"/>
                          <a:cs typeface="Microsoft JhengHei"/>
                        </a:rPr>
                        <a:t>主題</a:t>
                      </a:r>
                      <a:endParaRPr sz="16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33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b="1">
                          <a:latin typeface="Microsoft JhengHei"/>
                          <a:cs typeface="Microsoft JhengHei"/>
                        </a:rPr>
                        <a:t>教學策略</a:t>
                      </a:r>
                      <a:endParaRPr sz="16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33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</a:tr>
              <a:tr h="118187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just" marL="120014" marR="153035">
                        <a:lnSpc>
                          <a:spcPct val="85500"/>
                        </a:lnSpc>
                        <a:spcBef>
                          <a:spcPts val="1070"/>
                        </a:spcBef>
                      </a:pPr>
                      <a:r>
                        <a:rPr dirty="0" sz="135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播 種 期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algn="just" marL="120014" marR="153035">
                        <a:lnSpc>
                          <a:spcPts val="1380"/>
                        </a:lnSpc>
                        <a:spcBef>
                          <a:spcPts val="10"/>
                        </a:spcBef>
                      </a:pPr>
                      <a:r>
                        <a:rPr dirty="0" sz="135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《 風 從 哪 裡 來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120014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35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》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</a:pP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第 </a:t>
                      </a:r>
                      <a:r>
                        <a:rPr dirty="0" sz="1350" spc="2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1</a:t>
                      </a:r>
                      <a:r>
                        <a:rPr dirty="0" sz="1350" spc="-8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《前測》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8625" indent="-352425">
                        <a:lnSpc>
                          <a:spcPct val="100000"/>
                        </a:lnSpc>
                        <a:spcBef>
                          <a:spcPts val="535"/>
                        </a:spcBef>
                        <a:buAutoNum type="arabicPeriod"/>
                        <a:tabLst>
                          <a:tab pos="428625" algn="l"/>
                          <a:tab pos="429259" algn="l"/>
                        </a:tabLst>
                      </a:pPr>
                      <a:r>
                        <a:rPr dirty="0" sz="1350" spc="-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健康行為評估量表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428625" indent="-352425">
                        <a:lnSpc>
                          <a:spcPct val="100000"/>
                        </a:lnSpc>
                        <a:spcBef>
                          <a:spcPts val="705"/>
                        </a:spcBef>
                        <a:buAutoNum type="arabicPeriod"/>
                        <a:tabLst>
                          <a:tab pos="428625" algn="l"/>
                          <a:tab pos="429259" algn="l"/>
                        </a:tabLst>
                      </a:pPr>
                      <a:r>
                        <a:rPr dirty="0" sz="1350" spc="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Kolcaba</a:t>
                      </a:r>
                      <a:r>
                        <a:rPr dirty="0" sz="1350" spc="-8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舒適量表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428625" indent="-352425">
                        <a:lnSpc>
                          <a:spcPct val="100000"/>
                        </a:lnSpc>
                        <a:spcBef>
                          <a:spcPts val="675"/>
                        </a:spcBef>
                        <a:buAutoNum type="arabicPeriod"/>
                        <a:tabLst>
                          <a:tab pos="428625" algn="l"/>
                          <a:tab pos="429259" algn="l"/>
                        </a:tabLst>
                      </a:pP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身心壓力量表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350" spc="35" b="1">
                          <a:solidFill>
                            <a:srgbClr val="C00000"/>
                          </a:solidFill>
                          <a:latin typeface="SimSun"/>
                          <a:cs typeface="SimSun"/>
                        </a:rPr>
                        <a:t>（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※三</a:t>
                      </a:r>
                      <a:r>
                        <a:rPr dirty="0" sz="1350" spc="2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項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量</a:t>
                      </a:r>
                      <a:r>
                        <a:rPr dirty="0" sz="1350" spc="2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表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均</a:t>
                      </a:r>
                      <a:r>
                        <a:rPr dirty="0" sz="1350" spc="2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以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中</a:t>
                      </a:r>
                      <a:r>
                        <a:rPr dirty="0" sz="1350" spc="2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文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合</a:t>
                      </a:r>
                      <a:r>
                        <a:rPr dirty="0" sz="1350" spc="2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併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泰</a:t>
                      </a:r>
                      <a:r>
                        <a:rPr dirty="0" sz="1350" spc="2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雅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語翻</a:t>
                      </a:r>
                      <a:r>
                        <a:rPr dirty="0" sz="135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譯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SimSun"/>
                          <a:cs typeface="SimSun"/>
                        </a:rPr>
                        <a:t>）</a:t>
                      </a:r>
                      <a:endParaRPr sz="1350">
                        <a:latin typeface="SimSun"/>
                        <a:cs typeface="SimSun"/>
                      </a:endParaRPr>
                    </a:p>
                  </a:txBody>
                  <a:tcPr marL="0" marR="0" marB="0" marT="679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7850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</a:pP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第 </a:t>
                      </a:r>
                      <a:r>
                        <a:rPr dirty="0" sz="1350" spc="2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2</a:t>
                      </a:r>
                      <a:r>
                        <a:rPr dirty="0" sz="1350" spc="-8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46430" marR="640080">
                        <a:lnSpc>
                          <a:spcPct val="143500"/>
                        </a:lnSpc>
                        <a:spcBef>
                          <a:spcPts val="965"/>
                        </a:spcBef>
                      </a:pPr>
                      <a:r>
                        <a:rPr dirty="0" sz="1350" spc="-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風從哪裡來?</a:t>
                      </a:r>
                      <a:r>
                        <a:rPr dirty="0" sz="1350" spc="-1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~</a:t>
                      </a:r>
                      <a:r>
                        <a:rPr dirty="0" sz="135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1 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遺傳</a:t>
                      </a:r>
                      <a:r>
                        <a:rPr dirty="0" sz="1350" spc="1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?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高危險群</a:t>
                      </a:r>
                      <a:r>
                        <a:rPr dirty="0" sz="1350" spc="1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?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2255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6875" indent="-320675">
                        <a:lnSpc>
                          <a:spcPct val="100000"/>
                        </a:lnSpc>
                        <a:spcBef>
                          <a:spcPts val="530"/>
                        </a:spcBef>
                        <a:buAutoNum type="arabicPeriod"/>
                        <a:tabLst>
                          <a:tab pos="396875" algn="l"/>
                          <a:tab pos="397510" algn="l"/>
                        </a:tabLst>
                      </a:pP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影片欣賞</a:t>
                      </a:r>
                      <a:r>
                        <a:rPr dirty="0" sz="1350" spc="1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~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原住民的搞笑痛風治療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舞</a:t>
                      </a:r>
                      <a:r>
                        <a:rPr dirty="0" sz="1350" spc="2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~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396875" indent="-320675">
                        <a:lnSpc>
                          <a:spcPct val="100000"/>
                        </a:lnSpc>
                        <a:spcBef>
                          <a:spcPts val="680"/>
                        </a:spcBef>
                        <a:buAutoNum type="arabicPeriod"/>
                        <a:tabLst>
                          <a:tab pos="396875" algn="l"/>
                          <a:tab pos="397510" algn="l"/>
                        </a:tabLst>
                      </a:pP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強調「原民」有基因遺傳</a:t>
                      </a:r>
                      <a:r>
                        <a:rPr dirty="0" sz="1350" spc="1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?</a:t>
                      </a:r>
                      <a:r>
                        <a:rPr dirty="0" sz="1350" spc="-4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1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~~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文獻佐證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396875" indent="-320675">
                        <a:lnSpc>
                          <a:spcPct val="100000"/>
                        </a:lnSpc>
                        <a:spcBef>
                          <a:spcPts val="680"/>
                        </a:spcBef>
                        <a:buAutoNum type="arabicPeriod"/>
                        <a:tabLst>
                          <a:tab pos="396875" algn="l"/>
                          <a:tab pos="397510" algn="l"/>
                        </a:tabLst>
                      </a:pP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「原民」是痛風的高危險群</a:t>
                      </a:r>
                      <a:r>
                        <a:rPr dirty="0" sz="1350" spc="1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?~~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文獻佐證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396875" indent="-320675">
                        <a:lnSpc>
                          <a:spcPct val="100000"/>
                        </a:lnSpc>
                        <a:spcBef>
                          <a:spcPts val="710"/>
                        </a:spcBef>
                        <a:buAutoNum type="arabicPeriod"/>
                        <a:tabLst>
                          <a:tab pos="396875" algn="l"/>
                          <a:tab pos="397510" algn="l"/>
                        </a:tabLst>
                      </a:pP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遊戲答題小測驗</a:t>
                      </a:r>
                      <a:r>
                        <a:rPr dirty="0" sz="1350" spc="2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(10</a:t>
                      </a:r>
                      <a:r>
                        <a:rPr dirty="0" sz="1350" spc="-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題</a:t>
                      </a:r>
                      <a:r>
                        <a:rPr dirty="0" sz="1350" spc="2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)-1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673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81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</a:pP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第 </a:t>
                      </a:r>
                      <a:r>
                        <a:rPr dirty="0" sz="1350" spc="2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3</a:t>
                      </a:r>
                      <a:r>
                        <a:rPr dirty="0" sz="1350" spc="-8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765810" marR="640080" indent="-120014">
                        <a:lnSpc>
                          <a:spcPct val="141900"/>
                        </a:lnSpc>
                      </a:pPr>
                      <a:r>
                        <a:rPr dirty="0" sz="1350" spc="-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風從哪裡來?</a:t>
                      </a:r>
                      <a:r>
                        <a:rPr dirty="0" sz="1350" spc="-1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~</a:t>
                      </a:r>
                      <a:r>
                        <a:rPr dirty="0" sz="135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2 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感覺及徵狀</a:t>
                      </a:r>
                      <a:r>
                        <a:rPr dirty="0" sz="1350" spc="1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?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8625" indent="-352425">
                        <a:lnSpc>
                          <a:spcPct val="100000"/>
                        </a:lnSpc>
                        <a:spcBef>
                          <a:spcPts val="535"/>
                        </a:spcBef>
                        <a:buAutoNum type="arabicPeriod"/>
                        <a:tabLst>
                          <a:tab pos="428625" algn="l"/>
                          <a:tab pos="429259" algn="l"/>
                        </a:tabLst>
                      </a:pP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促進長者對痛風的認知。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428625" indent="-352425">
                        <a:lnSpc>
                          <a:spcPct val="100000"/>
                        </a:lnSpc>
                        <a:spcBef>
                          <a:spcPts val="705"/>
                        </a:spcBef>
                        <a:buAutoNum type="arabicPeriod"/>
                        <a:tabLst>
                          <a:tab pos="428625" algn="l"/>
                          <a:tab pos="429259" algn="l"/>
                        </a:tabLst>
                      </a:pP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促進長者了解痛風的臨床徵狀。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428625" marR="210820">
                        <a:lnSpc>
                          <a:spcPct val="141900"/>
                        </a:lnSpc>
                      </a:pPr>
                      <a:r>
                        <a:rPr dirty="0" sz="1350" spc="2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(1).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以自</a:t>
                      </a:r>
                      <a:r>
                        <a:rPr dirty="0" sz="135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身</a:t>
                      </a:r>
                      <a:r>
                        <a:rPr dirty="0" sz="1350" spc="2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(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痛風患者</a:t>
                      </a:r>
                      <a:r>
                        <a:rPr dirty="0" sz="1350" spc="2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)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經驗分享痛風的感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受。 </a:t>
                      </a:r>
                      <a:r>
                        <a:rPr dirty="0" sz="1350" spc="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(</a:t>
                      </a:r>
                      <a:r>
                        <a:rPr dirty="0" sz="135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2</a:t>
                      </a:r>
                      <a:r>
                        <a:rPr dirty="0" sz="1350" spc="1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).</a:t>
                      </a:r>
                      <a:r>
                        <a:rPr dirty="0" sz="1350" spc="-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以家人或朋友的經驗分享</a:t>
                      </a:r>
                      <a:r>
                        <a:rPr dirty="0" sz="1350" spc="-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形</a:t>
                      </a:r>
                      <a:r>
                        <a:rPr dirty="0" sz="1350" spc="-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容痛風的對</a:t>
                      </a:r>
                      <a:r>
                        <a:rPr dirty="0" sz="1350" spc="-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自</a:t>
                      </a:r>
                      <a:r>
                        <a:rPr dirty="0" sz="135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我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4286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的影響和外在的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觀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感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428625" indent="-352425">
                        <a:lnSpc>
                          <a:spcPct val="100000"/>
                        </a:lnSpc>
                        <a:spcBef>
                          <a:spcPts val="680"/>
                        </a:spcBef>
                        <a:buAutoNum type="arabicPeriod" startAt="3"/>
                        <a:tabLst>
                          <a:tab pos="428625" algn="l"/>
                          <a:tab pos="429259" algn="l"/>
                        </a:tabLst>
                      </a:pP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遊戲答題小測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驗</a:t>
                      </a:r>
                      <a:r>
                        <a:rPr dirty="0" sz="1350" spc="2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(10</a:t>
                      </a:r>
                      <a:r>
                        <a:rPr dirty="0" sz="1350" spc="-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題</a:t>
                      </a:r>
                      <a:r>
                        <a:rPr dirty="0" sz="1350" spc="2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)-2</a:t>
                      </a:r>
                      <a:r>
                        <a:rPr dirty="0" sz="1350" spc="3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679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37725" y="4820601"/>
            <a:ext cx="259715" cy="110489"/>
          </a:xfrm>
          <a:prstGeom prst="rect">
            <a:avLst/>
          </a:prstGeom>
        </p:spPr>
        <p:txBody>
          <a:bodyPr wrap="square" lIns="0" tIns="3048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350" b="1">
                <a:solidFill>
                  <a:srgbClr val="C00000"/>
                </a:solidFill>
                <a:latin typeface="Microsoft JhengHei"/>
                <a:cs typeface="Microsoft JhengHei"/>
              </a:rPr>
              <a:t>?</a:t>
            </a:r>
            <a:endParaRPr sz="135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6347" y="363156"/>
            <a:ext cx="6632575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Microsoft JhengHei"/>
                <a:cs typeface="Microsoft JhengHei"/>
              </a:rPr>
              <a:t>《原</a:t>
            </a:r>
            <a:r>
              <a:rPr dirty="0" sz="3200" b="1">
                <a:latin typeface="Microsoft JhengHei"/>
                <a:cs typeface="Microsoft JhengHei"/>
              </a:rPr>
              <a:t>初</a:t>
            </a:r>
            <a:r>
              <a:rPr dirty="0" sz="3200" spc="5" b="1">
                <a:latin typeface="Microsoft JhengHei"/>
                <a:cs typeface="Microsoft JhengHei"/>
              </a:rPr>
              <a:t>.</a:t>
            </a:r>
            <a:r>
              <a:rPr dirty="0" sz="3200" spc="-5" b="1">
                <a:latin typeface="Microsoft JhengHei"/>
                <a:cs typeface="Microsoft JhengHei"/>
              </a:rPr>
              <a:t>舊憶》痛風與飲食文化之連結</a:t>
            </a:r>
            <a:endParaRPr sz="3200">
              <a:latin typeface="Microsoft JhengHei"/>
              <a:cs typeface="Microsoft JhengHei"/>
            </a:endParaRPr>
          </a:p>
          <a:p>
            <a:pPr algn="ctr" marL="264160" marR="256540">
              <a:lnSpc>
                <a:spcPct val="100000"/>
              </a:lnSpc>
              <a:spcBef>
                <a:spcPts val="5"/>
              </a:spcBef>
            </a:pPr>
            <a:r>
              <a:rPr dirty="0" sz="3200" spc="-10" b="1">
                <a:latin typeface="Microsoft JhengHei"/>
                <a:cs typeface="Microsoft JhengHei"/>
              </a:rPr>
              <a:t>--12</a:t>
            </a:r>
            <a:r>
              <a:rPr dirty="0" sz="3200" b="1">
                <a:latin typeface="Microsoft JhengHei"/>
                <a:cs typeface="Microsoft JhengHei"/>
              </a:rPr>
              <a:t>週課程方案</a:t>
            </a:r>
            <a:r>
              <a:rPr dirty="0" sz="3200" spc="-50" b="1">
                <a:latin typeface="Microsoft JhengHei"/>
                <a:cs typeface="Microsoft JhengHei"/>
              </a:rPr>
              <a:t> </a:t>
            </a:r>
            <a:r>
              <a:rPr dirty="0" sz="3200" b="1">
                <a:latin typeface="Microsoft JhengHei"/>
                <a:cs typeface="Microsoft JhengHei"/>
              </a:rPr>
              <a:t>鑽石</a:t>
            </a:r>
            <a:r>
              <a:rPr dirty="0" sz="3200" spc="-5" b="1">
                <a:latin typeface="Microsoft JhengHei"/>
                <a:cs typeface="Microsoft JhengHei"/>
              </a:rPr>
              <a:t>(</a:t>
            </a:r>
            <a:r>
              <a:rPr dirty="0" sz="3200" b="1">
                <a:latin typeface="Microsoft JhengHei"/>
                <a:cs typeface="Microsoft JhengHei"/>
              </a:rPr>
              <a:t>痛</a:t>
            </a:r>
            <a:r>
              <a:rPr dirty="0" sz="3200" spc="-5" b="1">
                <a:latin typeface="Microsoft JhengHei"/>
                <a:cs typeface="Microsoft JhengHei"/>
              </a:rPr>
              <a:t>風)</a:t>
            </a:r>
            <a:r>
              <a:rPr dirty="0" sz="3200" b="1">
                <a:latin typeface="Microsoft JhengHei"/>
                <a:cs typeface="Microsoft JhengHei"/>
              </a:rPr>
              <a:t>戴一生 </a:t>
            </a:r>
            <a:r>
              <a:rPr dirty="0" sz="3200" b="1">
                <a:solidFill>
                  <a:srgbClr val="548ED4"/>
                </a:solidFill>
                <a:latin typeface="Microsoft JhengHei"/>
                <a:cs typeface="Microsoft JhengHei"/>
              </a:rPr>
              <a:t>B.萌芽</a:t>
            </a:r>
            <a:r>
              <a:rPr dirty="0" sz="3200" spc="-5" b="1">
                <a:solidFill>
                  <a:srgbClr val="548ED4"/>
                </a:solidFill>
                <a:latin typeface="Microsoft JhengHei"/>
                <a:cs typeface="Microsoft JhengHei"/>
              </a:rPr>
              <a:t>期(懂風的心</a:t>
            </a:r>
            <a:r>
              <a:rPr dirty="0" sz="3200" b="1">
                <a:solidFill>
                  <a:srgbClr val="548ED4"/>
                </a:solidFill>
                <a:latin typeface="Microsoft JhengHei"/>
                <a:cs typeface="Microsoft JhengHei"/>
              </a:rPr>
              <a:t>)</a:t>
            </a:r>
            <a:endParaRPr sz="3200">
              <a:latin typeface="Microsoft JhengHei"/>
              <a:cs typeface="Microsoft JhengHe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5887" y="2565290"/>
          <a:ext cx="7940675" cy="2764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675"/>
                <a:gridCol w="871219"/>
                <a:gridCol w="2440939"/>
                <a:gridCol w="4169409"/>
              </a:tblGrid>
              <a:tr h="3270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550" spc="15" b="1">
                          <a:latin typeface="Microsoft JhengHei"/>
                          <a:cs typeface="Microsoft JhengHei"/>
                        </a:rPr>
                        <a:t>日期</a:t>
                      </a:r>
                      <a:endParaRPr sz="1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46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550" spc="15" b="1">
                          <a:latin typeface="Microsoft JhengHei"/>
                          <a:cs typeface="Microsoft JhengHei"/>
                        </a:rPr>
                        <a:t>主題</a:t>
                      </a:r>
                      <a:endParaRPr sz="1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46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550" spc="15" b="1">
                          <a:latin typeface="Microsoft JhengHei"/>
                          <a:cs typeface="Microsoft JhengHei"/>
                        </a:rPr>
                        <a:t>教學策略</a:t>
                      </a:r>
                      <a:endParaRPr sz="1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46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</a:tr>
              <a:tr h="144194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just" marL="117475" marR="149860">
                        <a:lnSpc>
                          <a:spcPct val="83700"/>
                        </a:lnSpc>
                      </a:pPr>
                      <a:r>
                        <a:rPr dirty="0" sz="13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萌 芽 期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algn="just" marL="117475" marR="149860">
                        <a:lnSpc>
                          <a:spcPts val="1350"/>
                        </a:lnSpc>
                        <a:spcBef>
                          <a:spcPts val="5"/>
                        </a:spcBef>
                      </a:pPr>
                      <a:r>
                        <a:rPr dirty="0" sz="13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《 懂 風 的 心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117475">
                        <a:lnSpc>
                          <a:spcPts val="1370"/>
                        </a:lnSpc>
                      </a:pPr>
                      <a:r>
                        <a:rPr dirty="0" sz="13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》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</a:pP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第 </a:t>
                      </a:r>
                      <a:r>
                        <a:rPr dirty="0" sz="13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4</a:t>
                      </a:r>
                      <a:r>
                        <a:rPr dirty="0" sz="1350" spc="-6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懂風的心</a:t>
                      </a:r>
                      <a:r>
                        <a:rPr dirty="0" sz="1350" spc="-1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~1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產生「風」的壓力源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734" marR="126364" indent="-344805">
                        <a:lnSpc>
                          <a:spcPts val="2270"/>
                        </a:lnSpc>
                        <a:spcBef>
                          <a:spcPts val="25"/>
                        </a:spcBef>
                        <a:buAutoNum type="arabicPeriod"/>
                        <a:tabLst>
                          <a:tab pos="419734" algn="l"/>
                          <a:tab pos="420370" algn="l"/>
                        </a:tabLst>
                      </a:pPr>
                      <a:r>
                        <a:rPr dirty="0" sz="13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促進長者了解痛風的壓力源的種類及如何面對壓 </a:t>
                      </a: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力源</a:t>
                      </a:r>
                      <a:r>
                        <a:rPr dirty="0" sz="1350" spc="5" b="0">
                          <a:solidFill>
                            <a:srgbClr val="006FC0"/>
                          </a:solidFill>
                          <a:latin typeface="Yu Gothic Medium"/>
                          <a:cs typeface="Yu Gothic Medium"/>
                        </a:rPr>
                        <a:t>。</a:t>
                      </a:r>
                      <a:endParaRPr sz="1350">
                        <a:latin typeface="Yu Gothic Medium"/>
                        <a:cs typeface="Yu Gothic Medium"/>
                      </a:endParaRPr>
                    </a:p>
                    <a:p>
                      <a:pPr marL="419734" indent="-344805">
                        <a:lnSpc>
                          <a:spcPct val="100000"/>
                        </a:lnSpc>
                        <a:spcBef>
                          <a:spcPts val="450"/>
                        </a:spcBef>
                        <a:buAutoNum type="arabicPeriod"/>
                        <a:tabLst>
                          <a:tab pos="419734" algn="l"/>
                          <a:tab pos="420370" algn="l"/>
                        </a:tabLst>
                      </a:pPr>
                      <a:r>
                        <a:rPr dirty="0" sz="13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教導適當的抒壓技巧。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419734" indent="-344805">
                        <a:lnSpc>
                          <a:spcPct val="100000"/>
                        </a:lnSpc>
                        <a:spcBef>
                          <a:spcPts val="630"/>
                        </a:spcBef>
                        <a:buAutoNum type="arabicPeriod"/>
                        <a:tabLst>
                          <a:tab pos="419734" algn="l"/>
                          <a:tab pos="420370" algn="l"/>
                        </a:tabLst>
                      </a:pPr>
                      <a:r>
                        <a:rPr dirty="0" sz="13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實做痛風健康操訓練。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419734" indent="-34480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eriod"/>
                        <a:tabLst>
                          <a:tab pos="419734" algn="l"/>
                          <a:tab pos="420370" algn="l"/>
                        </a:tabLst>
                      </a:pP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遊戲答題小測驗(10</a:t>
                      </a:r>
                      <a:r>
                        <a:rPr dirty="0" sz="1350" spc="-1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題)-3。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8778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第 </a:t>
                      </a:r>
                      <a:r>
                        <a:rPr dirty="0" sz="13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5</a:t>
                      </a:r>
                      <a:r>
                        <a:rPr dirty="0" sz="1350" spc="-6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5485" marR="694690" indent="54610">
                        <a:lnSpc>
                          <a:spcPct val="138900"/>
                        </a:lnSpc>
                        <a:spcBef>
                          <a:spcPts val="1460"/>
                        </a:spcBef>
                      </a:pP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懂風的心</a:t>
                      </a:r>
                      <a:r>
                        <a:rPr dirty="0" sz="1350" spc="-1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~2  </a:t>
                      </a:r>
                      <a:r>
                        <a:rPr dirty="0" sz="13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痛風石的形成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8542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734" indent="-344805">
                        <a:lnSpc>
                          <a:spcPct val="100000"/>
                        </a:lnSpc>
                        <a:spcBef>
                          <a:spcPts val="950"/>
                        </a:spcBef>
                        <a:buAutoNum type="arabicPeriod"/>
                        <a:tabLst>
                          <a:tab pos="419734" algn="l"/>
                          <a:tab pos="420370" algn="l"/>
                        </a:tabLst>
                      </a:pP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促進長者認識痛風石的形成</a:t>
                      </a:r>
                      <a:r>
                        <a:rPr dirty="0" sz="1350" spc="1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(</a:t>
                      </a: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衛教與宣導</a:t>
                      </a:r>
                      <a:r>
                        <a:rPr dirty="0" sz="1350" spc="1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)</a:t>
                      </a: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419734" indent="-344805">
                        <a:lnSpc>
                          <a:spcPct val="100000"/>
                        </a:lnSpc>
                        <a:spcBef>
                          <a:spcPts val="660"/>
                        </a:spcBef>
                        <a:buAutoNum type="arabicPeriod"/>
                        <a:tabLst>
                          <a:tab pos="419734" algn="l"/>
                          <a:tab pos="420370" algn="l"/>
                        </a:tabLst>
                      </a:pP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實做痛風健康操訓練。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419734" indent="-344805">
                        <a:lnSpc>
                          <a:spcPct val="100000"/>
                        </a:lnSpc>
                        <a:spcBef>
                          <a:spcPts val="625"/>
                        </a:spcBef>
                        <a:buAutoNum type="arabicPeriod"/>
                        <a:tabLst>
                          <a:tab pos="419734" algn="l"/>
                          <a:tab pos="420370" algn="l"/>
                        </a:tabLst>
                      </a:pP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遊戲答題小測驗(10</a:t>
                      </a:r>
                      <a:r>
                        <a:rPr dirty="0" sz="1350" spc="-1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題)-4。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206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6347" y="363156"/>
            <a:ext cx="6632575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Microsoft JhengHei"/>
                <a:cs typeface="Microsoft JhengHei"/>
              </a:rPr>
              <a:t>《原</a:t>
            </a:r>
            <a:r>
              <a:rPr dirty="0" sz="3200" b="1">
                <a:latin typeface="Microsoft JhengHei"/>
                <a:cs typeface="Microsoft JhengHei"/>
              </a:rPr>
              <a:t>初</a:t>
            </a:r>
            <a:r>
              <a:rPr dirty="0" sz="3200" spc="5" b="1">
                <a:latin typeface="Microsoft JhengHei"/>
                <a:cs typeface="Microsoft JhengHei"/>
              </a:rPr>
              <a:t>.</a:t>
            </a:r>
            <a:r>
              <a:rPr dirty="0" sz="3200" spc="-5" b="1">
                <a:latin typeface="Microsoft JhengHei"/>
                <a:cs typeface="Microsoft JhengHei"/>
              </a:rPr>
              <a:t>舊憶》痛風與飲食文化之連結</a:t>
            </a:r>
            <a:endParaRPr sz="3200">
              <a:latin typeface="Microsoft JhengHei"/>
              <a:cs typeface="Microsoft JhengHei"/>
            </a:endParaRPr>
          </a:p>
          <a:p>
            <a:pPr algn="ctr" marL="264160" marR="256540">
              <a:lnSpc>
                <a:spcPct val="100000"/>
              </a:lnSpc>
              <a:spcBef>
                <a:spcPts val="5"/>
              </a:spcBef>
            </a:pPr>
            <a:r>
              <a:rPr dirty="0" sz="3200" spc="-10" b="1">
                <a:latin typeface="Microsoft JhengHei"/>
                <a:cs typeface="Microsoft JhengHei"/>
              </a:rPr>
              <a:t>--12</a:t>
            </a:r>
            <a:r>
              <a:rPr dirty="0" sz="3200" b="1">
                <a:latin typeface="Microsoft JhengHei"/>
                <a:cs typeface="Microsoft JhengHei"/>
              </a:rPr>
              <a:t>週課程方案</a:t>
            </a:r>
            <a:r>
              <a:rPr dirty="0" sz="3200" spc="-50" b="1">
                <a:latin typeface="Microsoft JhengHei"/>
                <a:cs typeface="Microsoft JhengHei"/>
              </a:rPr>
              <a:t> </a:t>
            </a:r>
            <a:r>
              <a:rPr dirty="0" sz="3200" b="1">
                <a:latin typeface="Microsoft JhengHei"/>
                <a:cs typeface="Microsoft JhengHei"/>
              </a:rPr>
              <a:t>鑽石</a:t>
            </a:r>
            <a:r>
              <a:rPr dirty="0" sz="3200" spc="-5" b="1">
                <a:latin typeface="Microsoft JhengHei"/>
                <a:cs typeface="Microsoft JhengHei"/>
              </a:rPr>
              <a:t>(</a:t>
            </a:r>
            <a:r>
              <a:rPr dirty="0" sz="3200" b="1">
                <a:latin typeface="Microsoft JhengHei"/>
                <a:cs typeface="Microsoft JhengHei"/>
              </a:rPr>
              <a:t>痛</a:t>
            </a:r>
            <a:r>
              <a:rPr dirty="0" sz="3200" spc="-5" b="1">
                <a:latin typeface="Microsoft JhengHei"/>
                <a:cs typeface="Microsoft JhengHei"/>
              </a:rPr>
              <a:t>風)</a:t>
            </a:r>
            <a:r>
              <a:rPr dirty="0" sz="3200" b="1">
                <a:latin typeface="Microsoft JhengHei"/>
                <a:cs typeface="Microsoft JhengHei"/>
              </a:rPr>
              <a:t>戴一生 </a:t>
            </a:r>
            <a:r>
              <a:rPr dirty="0" sz="3200" spc="-5" b="1">
                <a:solidFill>
                  <a:srgbClr val="77923B"/>
                </a:solidFill>
                <a:latin typeface="Microsoft JhengHei"/>
                <a:cs typeface="Microsoft JhengHei"/>
              </a:rPr>
              <a:t>C.</a:t>
            </a:r>
            <a:r>
              <a:rPr dirty="0" sz="3200" b="1">
                <a:solidFill>
                  <a:srgbClr val="77923B"/>
                </a:solidFill>
                <a:latin typeface="Microsoft JhengHei"/>
                <a:cs typeface="Microsoft JhengHei"/>
              </a:rPr>
              <a:t>耕耘</a:t>
            </a:r>
            <a:r>
              <a:rPr dirty="0" sz="3200" spc="-5" b="1">
                <a:solidFill>
                  <a:srgbClr val="77923B"/>
                </a:solidFill>
                <a:latin typeface="Microsoft JhengHei"/>
                <a:cs typeface="Microsoft JhengHei"/>
              </a:rPr>
              <a:t>期(風的文</a:t>
            </a:r>
            <a:r>
              <a:rPr dirty="0" sz="3200" b="1">
                <a:solidFill>
                  <a:srgbClr val="77923B"/>
                </a:solidFill>
                <a:latin typeface="Microsoft JhengHei"/>
                <a:cs typeface="Microsoft JhengHei"/>
              </a:rPr>
              <a:t>化)</a:t>
            </a:r>
            <a:endParaRPr sz="3200">
              <a:latin typeface="Microsoft JhengHei"/>
              <a:cs typeface="Microsoft JhengHe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7165" y="2303818"/>
          <a:ext cx="7991475" cy="2954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850"/>
                <a:gridCol w="876935"/>
                <a:gridCol w="2456815"/>
                <a:gridCol w="4196715"/>
              </a:tblGrid>
              <a:tr h="3292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550" spc="25" b="1">
                          <a:latin typeface="Microsoft JhengHei"/>
                          <a:cs typeface="Microsoft JhengHei"/>
                        </a:rPr>
                        <a:t>日期</a:t>
                      </a:r>
                      <a:endParaRPr sz="1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58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550" spc="25" b="1">
                          <a:latin typeface="Microsoft JhengHei"/>
                          <a:cs typeface="Microsoft JhengHei"/>
                        </a:rPr>
                        <a:t>主題</a:t>
                      </a:r>
                      <a:endParaRPr sz="1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58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550" spc="25" b="1">
                          <a:latin typeface="Microsoft JhengHei"/>
                          <a:cs typeface="Microsoft JhengHei"/>
                        </a:rPr>
                        <a:t>教學策略</a:t>
                      </a:r>
                      <a:endParaRPr sz="1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58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</a:tr>
              <a:tr h="145261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just" marL="118110" marR="150495">
                        <a:lnSpc>
                          <a:spcPct val="84200"/>
                        </a:lnSpc>
                      </a:pPr>
                      <a:r>
                        <a:rPr dirty="0" sz="135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耕 耘 期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algn="just" marL="118110" marR="150495">
                        <a:lnSpc>
                          <a:spcPts val="1360"/>
                        </a:lnSpc>
                        <a:spcBef>
                          <a:spcPts val="10"/>
                        </a:spcBef>
                      </a:pPr>
                      <a:r>
                        <a:rPr dirty="0" sz="135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《 風 的 文 化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118110">
                        <a:lnSpc>
                          <a:spcPts val="1375"/>
                        </a:lnSpc>
                      </a:pPr>
                      <a:r>
                        <a:rPr dirty="0" sz="135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》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</a:pPr>
                      <a:r>
                        <a:rPr dirty="0" sz="1350" spc="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第 </a:t>
                      </a:r>
                      <a:r>
                        <a:rPr dirty="0" sz="1350" spc="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6</a:t>
                      </a:r>
                      <a:r>
                        <a:rPr dirty="0" sz="1350" spc="-7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風的文化</a:t>
                      </a:r>
                      <a:r>
                        <a:rPr dirty="0" sz="1350" spc="-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~1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algn="ctr" marL="103505" marR="92710">
                        <a:lnSpc>
                          <a:spcPts val="2270"/>
                        </a:lnSpc>
                        <a:spcBef>
                          <a:spcPts val="180"/>
                        </a:spcBef>
                      </a:pPr>
                      <a:r>
                        <a:rPr dirty="0" sz="1350" spc="-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文化與飲食之「食」再太痛了 </a:t>
                      </a: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文化對「風」的衝</a:t>
                      </a:r>
                      <a:r>
                        <a:rPr dirty="0" sz="1350" spc="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擊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 indent="-260350">
                        <a:lnSpc>
                          <a:spcPct val="100000"/>
                        </a:lnSpc>
                        <a:spcBef>
                          <a:spcPts val="505"/>
                        </a:spcBef>
                        <a:buAutoNum type="arabicPeriod"/>
                        <a:tabLst>
                          <a:tab pos="336550" algn="l"/>
                        </a:tabLst>
                      </a:pP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實</a:t>
                      </a:r>
                      <a:r>
                        <a:rPr dirty="0" sz="1350" spc="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(</a:t>
                      </a: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食</a:t>
                      </a:r>
                      <a:r>
                        <a:rPr dirty="0" sz="1350" spc="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)</a:t>
                      </a: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再太痛了</a:t>
                      </a:r>
                      <a:r>
                        <a:rPr dirty="0" sz="1350" spc="-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~</a:t>
                      </a: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介紹泰雅飲食文</a:t>
                      </a:r>
                      <a:r>
                        <a:rPr dirty="0" sz="1350" spc="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化。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332105" marR="1080770" indent="-256540">
                        <a:lnSpc>
                          <a:spcPct val="1398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336550" algn="l"/>
                        </a:tabLst>
                      </a:pPr>
                      <a:r>
                        <a:rPr dirty="0" sz="1350" spc="-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介紹泰雅飲食高嘌呤類食物的認知。 </a:t>
                      </a: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例</a:t>
                      </a:r>
                      <a:r>
                        <a:rPr dirty="0" sz="1350" spc="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:</a:t>
                      </a: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圖卡認知遊戲。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335915" indent="-260350">
                        <a:lnSpc>
                          <a:spcPct val="100000"/>
                        </a:lnSpc>
                        <a:spcBef>
                          <a:spcPts val="645"/>
                        </a:spcBef>
                        <a:buAutoNum type="arabicPeriod"/>
                        <a:tabLst>
                          <a:tab pos="336550" algn="l"/>
                        </a:tabLst>
                      </a:pP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實做痛風健康操訓練。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335915" indent="-260350">
                        <a:lnSpc>
                          <a:spcPct val="100000"/>
                        </a:lnSpc>
                        <a:spcBef>
                          <a:spcPts val="675"/>
                        </a:spcBef>
                        <a:buAutoNum type="arabicPeriod"/>
                        <a:tabLst>
                          <a:tab pos="336550" algn="l"/>
                        </a:tabLst>
                      </a:pP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遊戲答題小測驗(10</a:t>
                      </a:r>
                      <a:r>
                        <a:rPr dirty="0" sz="1350" spc="-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題)-5</a:t>
                      </a:r>
                      <a:r>
                        <a:rPr dirty="0" sz="1350" spc="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6413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483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</a:pPr>
                      <a:r>
                        <a:rPr dirty="0" sz="1350" spc="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第 </a:t>
                      </a:r>
                      <a:r>
                        <a:rPr dirty="0" sz="1350" spc="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7</a:t>
                      </a:r>
                      <a:r>
                        <a:rPr dirty="0" sz="1350" spc="-7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6290" marR="760095" indent="-31750">
                        <a:lnSpc>
                          <a:spcPct val="139900"/>
                        </a:lnSpc>
                        <a:spcBef>
                          <a:spcPts val="1005"/>
                        </a:spcBef>
                      </a:pPr>
                      <a:r>
                        <a:rPr dirty="0" sz="1350" spc="-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風的文化</a:t>
                      </a:r>
                      <a:r>
                        <a:rPr dirty="0" sz="1350" spc="-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~2 </a:t>
                      </a: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飲食原則 與避免誘因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2763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 marR="214629" indent="-260350">
                        <a:lnSpc>
                          <a:spcPts val="2270"/>
                        </a:lnSpc>
                        <a:spcBef>
                          <a:spcPts val="40"/>
                        </a:spcBef>
                        <a:buAutoNum type="arabicPeriod"/>
                        <a:tabLst>
                          <a:tab pos="336550" algn="l"/>
                        </a:tabLst>
                      </a:pPr>
                      <a:r>
                        <a:rPr dirty="0" sz="1350" spc="-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促進長者痛風的飲食原則及如何避免外在環境與 </a:t>
                      </a: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誘因</a:t>
                      </a:r>
                      <a:r>
                        <a:rPr dirty="0" sz="1350" spc="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335915" indent="-260350">
                        <a:lnSpc>
                          <a:spcPct val="100000"/>
                        </a:lnSpc>
                        <a:spcBef>
                          <a:spcPts val="484"/>
                        </a:spcBef>
                        <a:buAutoNum type="arabicPeriod"/>
                        <a:tabLst>
                          <a:tab pos="336550" algn="l"/>
                        </a:tabLst>
                      </a:pP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實做痛風健康操訓練。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335915" indent="-260350">
                        <a:lnSpc>
                          <a:spcPct val="100000"/>
                        </a:lnSpc>
                        <a:spcBef>
                          <a:spcPts val="645"/>
                        </a:spcBef>
                        <a:buAutoNum type="arabicPeriod"/>
                        <a:tabLst>
                          <a:tab pos="336550" algn="l"/>
                        </a:tabLst>
                      </a:pP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遊戲答題小測驗(10</a:t>
                      </a:r>
                      <a:r>
                        <a:rPr dirty="0" sz="1350" spc="-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10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題)-6</a:t>
                      </a:r>
                      <a:r>
                        <a:rPr dirty="0" sz="1350" spc="15" b="1">
                          <a:solidFill>
                            <a:srgbClr val="00AF50"/>
                          </a:solidFill>
                          <a:latin typeface="Microsoft JhengHei"/>
                          <a:cs typeface="Microsoft JhengHei"/>
                        </a:rPr>
                        <a:t>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3729" y="401637"/>
            <a:ext cx="534035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 b="1">
                <a:latin typeface="Microsoft JhengHei"/>
                <a:cs typeface="Microsoft JhengHei"/>
              </a:rPr>
              <a:t>早安你</a:t>
            </a:r>
            <a:r>
              <a:rPr dirty="0" sz="5400" b="1">
                <a:latin typeface="Microsoft JhengHei"/>
                <a:cs typeface="Microsoft JhengHei"/>
              </a:rPr>
              <a:t>好~</a:t>
            </a:r>
            <a:r>
              <a:rPr dirty="0" sz="5400" spc="-5" b="1">
                <a:latin typeface="Microsoft JhengHei"/>
                <a:cs typeface="Microsoft JhengHei"/>
              </a:rPr>
              <a:t>阿比篇</a:t>
            </a:r>
            <a:endParaRPr sz="54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7700" y="1234440"/>
            <a:ext cx="7902193" cy="5164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3259" y="1270000"/>
            <a:ext cx="7777480" cy="5039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8180" y="1264919"/>
            <a:ext cx="7787640" cy="5049520"/>
          </a:xfrm>
          <a:custGeom>
            <a:avLst/>
            <a:gdLst/>
            <a:ahLst/>
            <a:cxnLst/>
            <a:rect l="l" t="t" r="r" b="b"/>
            <a:pathLst>
              <a:path w="7787640" h="5049520">
                <a:moveTo>
                  <a:pt x="0" y="5049520"/>
                </a:moveTo>
                <a:lnTo>
                  <a:pt x="7787640" y="5049520"/>
                </a:lnTo>
                <a:lnTo>
                  <a:pt x="7787640" y="0"/>
                </a:lnTo>
                <a:lnTo>
                  <a:pt x="0" y="0"/>
                </a:lnTo>
                <a:lnTo>
                  <a:pt x="0" y="504952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159" y="482917"/>
            <a:ext cx="770763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latin typeface="Microsoft JhengHei"/>
                <a:cs typeface="Microsoft JhengHei"/>
              </a:rPr>
              <a:t>傳統美</a:t>
            </a:r>
            <a:r>
              <a:rPr dirty="0" spc="-5" b="1">
                <a:latin typeface="Microsoft JhengHei"/>
                <a:cs typeface="Microsoft JhengHei"/>
              </a:rPr>
              <a:t>食</a:t>
            </a:r>
            <a:r>
              <a:rPr dirty="0" spc="-10" b="1">
                <a:latin typeface="Microsoft JhengHei"/>
                <a:cs typeface="Microsoft JhengHei"/>
              </a:rPr>
              <a:t>~</a:t>
            </a:r>
            <a:r>
              <a:rPr dirty="0" spc="-5" b="1">
                <a:latin typeface="Microsoft JhengHei"/>
                <a:cs typeface="Microsoft JhengHei"/>
              </a:rPr>
              <a:t>醃肉、醃魚、內臟篇</a:t>
            </a:r>
          </a:p>
        </p:txBody>
      </p:sp>
      <p:sp>
        <p:nvSpPr>
          <p:cNvPr id="3" name="object 3"/>
          <p:cNvSpPr/>
          <p:nvPr/>
        </p:nvSpPr>
        <p:spPr>
          <a:xfrm>
            <a:off x="4411979" y="3754120"/>
            <a:ext cx="4424933" cy="26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47540" y="3789679"/>
            <a:ext cx="4300220" cy="2560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42459" y="3784600"/>
            <a:ext cx="4310380" cy="2570480"/>
          </a:xfrm>
          <a:custGeom>
            <a:avLst/>
            <a:gdLst/>
            <a:ahLst/>
            <a:cxnLst/>
            <a:rect l="l" t="t" r="r" b="b"/>
            <a:pathLst>
              <a:path w="4310380" h="2570479">
                <a:moveTo>
                  <a:pt x="0" y="2570480"/>
                </a:moveTo>
                <a:lnTo>
                  <a:pt x="4310380" y="2570480"/>
                </a:lnTo>
                <a:lnTo>
                  <a:pt x="4310380" y="0"/>
                </a:lnTo>
                <a:lnTo>
                  <a:pt x="0" y="0"/>
                </a:lnTo>
                <a:lnTo>
                  <a:pt x="0" y="257048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91659" y="1234439"/>
            <a:ext cx="4445253" cy="25504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27220" y="1270000"/>
            <a:ext cx="4320539" cy="2425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22140" y="1264919"/>
            <a:ext cx="4330700" cy="2435860"/>
          </a:xfrm>
          <a:custGeom>
            <a:avLst/>
            <a:gdLst/>
            <a:ahLst/>
            <a:cxnLst/>
            <a:rect l="l" t="t" r="r" b="b"/>
            <a:pathLst>
              <a:path w="4330700" h="2435860">
                <a:moveTo>
                  <a:pt x="0" y="2435860"/>
                </a:moveTo>
                <a:lnTo>
                  <a:pt x="4330700" y="2435860"/>
                </a:lnTo>
                <a:lnTo>
                  <a:pt x="4330700" y="0"/>
                </a:lnTo>
                <a:lnTo>
                  <a:pt x="0" y="0"/>
                </a:lnTo>
                <a:lnTo>
                  <a:pt x="0" y="243586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1800" y="1234439"/>
            <a:ext cx="3850894" cy="25504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7359" y="1270000"/>
            <a:ext cx="3726179" cy="2425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2280" y="1264919"/>
            <a:ext cx="3736340" cy="2435860"/>
          </a:xfrm>
          <a:custGeom>
            <a:avLst/>
            <a:gdLst/>
            <a:ahLst/>
            <a:cxnLst/>
            <a:rect l="l" t="t" r="r" b="b"/>
            <a:pathLst>
              <a:path w="3736340" h="2435860">
                <a:moveTo>
                  <a:pt x="0" y="2435860"/>
                </a:moveTo>
                <a:lnTo>
                  <a:pt x="3736340" y="2435860"/>
                </a:lnTo>
                <a:lnTo>
                  <a:pt x="3736340" y="0"/>
                </a:lnTo>
                <a:lnTo>
                  <a:pt x="0" y="0"/>
                </a:lnTo>
                <a:lnTo>
                  <a:pt x="0" y="243586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1800" y="3754120"/>
            <a:ext cx="3868674" cy="26850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7359" y="3789679"/>
            <a:ext cx="3743960" cy="2560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2280" y="3784600"/>
            <a:ext cx="3754120" cy="2570480"/>
          </a:xfrm>
          <a:custGeom>
            <a:avLst/>
            <a:gdLst/>
            <a:ahLst/>
            <a:cxnLst/>
            <a:rect l="l" t="t" r="r" b="b"/>
            <a:pathLst>
              <a:path w="3754120" h="2570479">
                <a:moveTo>
                  <a:pt x="0" y="2570480"/>
                </a:moveTo>
                <a:lnTo>
                  <a:pt x="3754120" y="2570480"/>
                </a:lnTo>
                <a:lnTo>
                  <a:pt x="3754120" y="0"/>
                </a:lnTo>
                <a:lnTo>
                  <a:pt x="0" y="0"/>
                </a:lnTo>
                <a:lnTo>
                  <a:pt x="0" y="257048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80439"/>
            <a:ext cx="9144000" cy="547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22751" y="292417"/>
            <a:ext cx="170307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latin typeface="Microsoft JhengHei"/>
                <a:cs typeface="Microsoft JhengHei"/>
              </a:rPr>
              <a:t>心智圖</a:t>
            </a:r>
            <a:endParaRPr sz="4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6347" y="363156"/>
            <a:ext cx="6632575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Microsoft JhengHei"/>
                <a:cs typeface="Microsoft JhengHei"/>
              </a:rPr>
              <a:t>《原</a:t>
            </a:r>
            <a:r>
              <a:rPr dirty="0" sz="3200" b="1">
                <a:latin typeface="Microsoft JhengHei"/>
                <a:cs typeface="Microsoft JhengHei"/>
              </a:rPr>
              <a:t>初</a:t>
            </a:r>
            <a:r>
              <a:rPr dirty="0" sz="3200" spc="5" b="1">
                <a:latin typeface="Microsoft JhengHei"/>
                <a:cs typeface="Microsoft JhengHei"/>
              </a:rPr>
              <a:t>.</a:t>
            </a:r>
            <a:r>
              <a:rPr dirty="0" sz="3200" spc="-5" b="1">
                <a:latin typeface="Microsoft JhengHei"/>
                <a:cs typeface="Microsoft JhengHei"/>
              </a:rPr>
              <a:t>舊憶》痛風與飲食文化之連結</a:t>
            </a:r>
            <a:endParaRPr sz="320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3200" spc="-10" b="1">
                <a:latin typeface="Microsoft JhengHei"/>
                <a:cs typeface="Microsoft JhengHei"/>
              </a:rPr>
              <a:t>--12</a:t>
            </a:r>
            <a:r>
              <a:rPr dirty="0" sz="3200" b="1">
                <a:latin typeface="Microsoft JhengHei"/>
                <a:cs typeface="Microsoft JhengHei"/>
              </a:rPr>
              <a:t>週課程方案</a:t>
            </a:r>
            <a:r>
              <a:rPr dirty="0" sz="3200" spc="15" b="1">
                <a:latin typeface="Microsoft JhengHei"/>
                <a:cs typeface="Microsoft JhengHei"/>
              </a:rPr>
              <a:t> </a:t>
            </a:r>
            <a:r>
              <a:rPr dirty="0" sz="3200" b="1">
                <a:latin typeface="Microsoft JhengHei"/>
                <a:cs typeface="Microsoft JhengHei"/>
              </a:rPr>
              <a:t>鑽石</a:t>
            </a:r>
            <a:r>
              <a:rPr dirty="0" sz="3200" spc="-5" b="1">
                <a:latin typeface="Microsoft JhengHei"/>
                <a:cs typeface="Microsoft JhengHei"/>
              </a:rPr>
              <a:t>(</a:t>
            </a:r>
            <a:r>
              <a:rPr dirty="0" sz="3200" b="1">
                <a:latin typeface="Microsoft JhengHei"/>
                <a:cs typeface="Microsoft JhengHei"/>
              </a:rPr>
              <a:t>痛</a:t>
            </a:r>
            <a:r>
              <a:rPr dirty="0" sz="3200" spc="-5" b="1">
                <a:latin typeface="Microsoft JhengHei"/>
                <a:cs typeface="Microsoft JhengHei"/>
              </a:rPr>
              <a:t>風)</a:t>
            </a:r>
            <a:r>
              <a:rPr dirty="0" sz="3200" b="1">
                <a:latin typeface="Microsoft JhengHei"/>
                <a:cs typeface="Microsoft JhengHei"/>
              </a:rPr>
              <a:t>戴一生</a:t>
            </a:r>
            <a:endParaRPr sz="3200">
              <a:latin typeface="Microsoft JhengHei"/>
              <a:cs typeface="Microsoft JhengHei"/>
            </a:endParaRPr>
          </a:p>
          <a:p>
            <a:pPr marL="1557020">
              <a:lnSpc>
                <a:spcPct val="100000"/>
              </a:lnSpc>
            </a:pPr>
            <a:r>
              <a:rPr dirty="0" sz="3200" spc="-114" b="1">
                <a:solidFill>
                  <a:srgbClr val="8063A1"/>
                </a:solidFill>
                <a:latin typeface="Microsoft JhengHei"/>
                <a:cs typeface="Microsoft JhengHei"/>
              </a:rPr>
              <a:t>D.</a:t>
            </a:r>
            <a:r>
              <a:rPr dirty="0" sz="3200" b="1">
                <a:solidFill>
                  <a:srgbClr val="8063A1"/>
                </a:solidFill>
                <a:latin typeface="Microsoft JhengHei"/>
                <a:cs typeface="Microsoft JhengHei"/>
              </a:rPr>
              <a:t>成長</a:t>
            </a:r>
            <a:r>
              <a:rPr dirty="0" sz="3200" spc="-10" b="1">
                <a:solidFill>
                  <a:srgbClr val="8063A1"/>
                </a:solidFill>
                <a:latin typeface="Microsoft JhengHei"/>
                <a:cs typeface="Microsoft JhengHei"/>
              </a:rPr>
              <a:t>期</a:t>
            </a:r>
            <a:r>
              <a:rPr dirty="0" sz="3200" spc="-5" b="1">
                <a:solidFill>
                  <a:srgbClr val="8063A1"/>
                </a:solidFill>
                <a:latin typeface="Microsoft JhengHei"/>
                <a:cs typeface="Microsoft JhengHei"/>
              </a:rPr>
              <a:t>(風的療癒</a:t>
            </a:r>
            <a:r>
              <a:rPr dirty="0" sz="3200" b="1">
                <a:solidFill>
                  <a:srgbClr val="8063A1"/>
                </a:solidFill>
                <a:latin typeface="Microsoft JhengHei"/>
                <a:cs typeface="Microsoft JhengHei"/>
              </a:rPr>
              <a:t>)</a:t>
            </a:r>
            <a:endParaRPr sz="3200">
              <a:latin typeface="Microsoft JhengHei"/>
              <a:cs typeface="Microsoft JhengHe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23226" y="1927859"/>
          <a:ext cx="5866130" cy="4298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835"/>
                <a:gridCol w="643890"/>
                <a:gridCol w="1803400"/>
                <a:gridCol w="3080385"/>
              </a:tblGrid>
              <a:tr h="2416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150" spc="10" b="1">
                          <a:latin typeface="Microsoft JhengHei"/>
                          <a:cs typeface="Microsoft JhengHei"/>
                        </a:rPr>
                        <a:t>日期</a:t>
                      </a:r>
                      <a:endParaRPr sz="11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393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150" spc="10" b="1">
                          <a:latin typeface="Microsoft JhengHei"/>
                          <a:cs typeface="Microsoft JhengHei"/>
                        </a:rPr>
                        <a:t>主題</a:t>
                      </a:r>
                      <a:endParaRPr sz="11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393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150" spc="10" b="1">
                          <a:latin typeface="Microsoft JhengHei"/>
                          <a:cs typeface="Microsoft JhengHei"/>
                        </a:rPr>
                        <a:t>教學策略</a:t>
                      </a:r>
                      <a:endParaRPr sz="11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393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</a:tr>
              <a:tr h="1066397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just" marL="86995" marR="108585">
                        <a:lnSpc>
                          <a:spcPts val="1000"/>
                        </a:lnSpc>
                        <a:spcBef>
                          <a:spcPts val="5"/>
                        </a:spcBef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成 長 期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algn="just" marL="86995" marR="108585">
                        <a:lnSpc>
                          <a:spcPct val="83500"/>
                        </a:lnSpc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《 風 的 療 癒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86995">
                        <a:lnSpc>
                          <a:spcPts val="1000"/>
                        </a:lnSpc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》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第 8</a:t>
                      </a:r>
                      <a:r>
                        <a:rPr dirty="0" sz="1000" spc="-55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92759" marR="483234" indent="68580">
                        <a:lnSpc>
                          <a:spcPct val="140200"/>
                        </a:lnSpc>
                        <a:spcBef>
                          <a:spcPts val="890"/>
                        </a:spcBef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正規療癒</a:t>
                      </a:r>
                      <a:r>
                        <a:rPr dirty="0" sz="1000" spc="-1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~1 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就醫</a:t>
                      </a:r>
                      <a:r>
                        <a:rPr dirty="0" sz="1000" spc="-5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/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正確用藥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365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促進長者對正確就醫的重要性</a:t>
                      </a:r>
                      <a:r>
                        <a:rPr dirty="0" sz="1000" b="0">
                          <a:solidFill>
                            <a:srgbClr val="6F2F9F"/>
                          </a:solidFill>
                          <a:latin typeface="Yu Gothic Medium"/>
                          <a:cs typeface="Yu Gothic Medium"/>
                        </a:rPr>
                        <a:t>。</a:t>
                      </a:r>
                      <a:endParaRPr sz="1000">
                        <a:latin typeface="Yu Gothic Medium"/>
                        <a:cs typeface="Yu Gothic Medium"/>
                      </a:endParaRPr>
                    </a:p>
                    <a:p>
                      <a:pPr marL="243840" marR="1778000" indent="-188595">
                        <a:lnSpc>
                          <a:spcPct val="138500"/>
                        </a:lnSpc>
                        <a:spcBef>
                          <a:spcPts val="20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痛風之安全用藥。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例</a:t>
                      </a:r>
                      <a:r>
                        <a:rPr dirty="0" sz="1000" spc="5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: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圖卡認知遊戲。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464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實做痛風健康操訓練。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480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遊戲答題小測驗(10</a:t>
                      </a:r>
                      <a:r>
                        <a:rPr dirty="0" sz="1000" spc="-1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題)-7。。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463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6639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第 9</a:t>
                      </a:r>
                      <a:r>
                        <a:rPr dirty="0" sz="1000" spc="-55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一般療癒</a:t>
                      </a:r>
                      <a:r>
                        <a:rPr dirty="0" sz="1000" spc="-1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~2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傳統療法</a:t>
                      </a:r>
                      <a:r>
                        <a:rPr dirty="0" sz="1000" spc="-5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/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草藥、巫醫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360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了解長者對傳統療法的認知。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465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了解傳統療法對原民的影響及其重要性?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480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從文獻裡佐證草藥的功效。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465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實做痛風健康操訓練。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459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遊戲答題小測驗(10</a:t>
                      </a:r>
                      <a:r>
                        <a:rPr dirty="0" sz="1000" spc="-1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題)-8。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457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239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第 10</a:t>
                      </a:r>
                      <a:r>
                        <a:rPr dirty="0" sz="1000" spc="-65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57200" marR="447675" indent="104139">
                        <a:lnSpc>
                          <a:spcPct val="140200"/>
                        </a:lnSpc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自我療癒</a:t>
                      </a:r>
                      <a:r>
                        <a:rPr dirty="0" sz="1000" spc="-1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~3 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適當運動重要性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360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強調「適當運動」的重要性。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464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促進「適當運動」達成自我照護能力。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480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實做痛風健康操訓練。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465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遊戲答題小測驗(10</a:t>
                      </a:r>
                      <a:r>
                        <a:rPr dirty="0" sz="1000" spc="-1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題)-9。。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457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6614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第 11</a:t>
                      </a:r>
                      <a:r>
                        <a:rPr dirty="0" sz="1000" spc="-65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心靈與社會療癒</a:t>
                      </a:r>
                      <a:r>
                        <a:rPr dirty="0" sz="1000" spc="-1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~4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algn="ctr" marL="76200" marR="66040">
                        <a:lnSpc>
                          <a:spcPct val="138500"/>
                        </a:lnSpc>
                        <a:spcBef>
                          <a:spcPts val="5"/>
                        </a:spcBef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信念、信仰、社會參與、家庭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支持的連結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 marR="155575" indent="-191135">
                        <a:lnSpc>
                          <a:spcPts val="1680"/>
                        </a:lnSpc>
                        <a:spcBef>
                          <a:spcPts val="15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連結各種相關資源達成內在的心靈支持並激發自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我療癒。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334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心靈饗宴</a:t>
                      </a:r>
                      <a:r>
                        <a:rPr dirty="0" sz="1000" spc="-1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~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靈性寄託</a:t>
                      </a:r>
                      <a:r>
                        <a:rPr dirty="0" sz="1000" spc="-1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~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讚美、祝福與禱告。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459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實做痛風健康操訓練。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  <a:p>
                      <a:pPr marL="246379" indent="-191135">
                        <a:lnSpc>
                          <a:spcPct val="100000"/>
                        </a:lnSpc>
                        <a:spcBef>
                          <a:spcPts val="484"/>
                        </a:spcBef>
                        <a:buAutoNum type="arabicPeriod"/>
                        <a:tabLst>
                          <a:tab pos="247015" algn="l"/>
                        </a:tabLst>
                      </a:pP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遊戲答題小測驗(10</a:t>
                      </a:r>
                      <a:r>
                        <a:rPr dirty="0" sz="1000" spc="-1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題</a:t>
                      </a:r>
                      <a:r>
                        <a:rPr dirty="0" sz="1000" spc="-5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)-10</a:t>
                      </a:r>
                      <a:r>
                        <a:rPr dirty="0" sz="1000" b="1">
                          <a:solidFill>
                            <a:srgbClr val="6F2F9F"/>
                          </a:solidFill>
                          <a:latin typeface="Microsoft JhengHei"/>
                          <a:cs typeface="Microsoft JhengHei"/>
                        </a:rPr>
                        <a:t>。。</a:t>
                      </a:r>
                      <a:endParaRPr sz="10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7539" y="459740"/>
            <a:ext cx="5473700" cy="5910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6347" y="363156"/>
            <a:ext cx="6632575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Microsoft JhengHei"/>
                <a:cs typeface="Microsoft JhengHei"/>
              </a:rPr>
              <a:t>《原</a:t>
            </a:r>
            <a:r>
              <a:rPr dirty="0" sz="3200" b="1">
                <a:latin typeface="Microsoft JhengHei"/>
                <a:cs typeface="Microsoft JhengHei"/>
              </a:rPr>
              <a:t>初</a:t>
            </a:r>
            <a:r>
              <a:rPr dirty="0" sz="3200" spc="5" b="1">
                <a:latin typeface="Microsoft JhengHei"/>
                <a:cs typeface="Microsoft JhengHei"/>
              </a:rPr>
              <a:t>.</a:t>
            </a:r>
            <a:r>
              <a:rPr dirty="0" sz="3200" spc="-5" b="1">
                <a:latin typeface="Microsoft JhengHei"/>
                <a:cs typeface="Microsoft JhengHei"/>
              </a:rPr>
              <a:t>舊憶》痛風與飲食文化之連結</a:t>
            </a:r>
            <a:endParaRPr sz="3200">
              <a:latin typeface="Microsoft JhengHei"/>
              <a:cs typeface="Microsoft JhengHei"/>
            </a:endParaRPr>
          </a:p>
          <a:p>
            <a:pPr algn="ctr" marL="264160" marR="256540">
              <a:lnSpc>
                <a:spcPct val="100000"/>
              </a:lnSpc>
              <a:spcBef>
                <a:spcPts val="5"/>
              </a:spcBef>
            </a:pPr>
            <a:r>
              <a:rPr dirty="0" sz="3200" spc="-10" b="1">
                <a:latin typeface="Microsoft JhengHei"/>
                <a:cs typeface="Microsoft JhengHei"/>
              </a:rPr>
              <a:t>--12</a:t>
            </a:r>
            <a:r>
              <a:rPr dirty="0" sz="3200" b="1">
                <a:latin typeface="Microsoft JhengHei"/>
                <a:cs typeface="Microsoft JhengHei"/>
              </a:rPr>
              <a:t>週課程方案</a:t>
            </a:r>
            <a:r>
              <a:rPr dirty="0" sz="3200" spc="-50" b="1">
                <a:latin typeface="Microsoft JhengHei"/>
                <a:cs typeface="Microsoft JhengHei"/>
              </a:rPr>
              <a:t> </a:t>
            </a:r>
            <a:r>
              <a:rPr dirty="0" sz="3200" b="1">
                <a:latin typeface="Microsoft JhengHei"/>
                <a:cs typeface="Microsoft JhengHei"/>
              </a:rPr>
              <a:t>鑽石</a:t>
            </a:r>
            <a:r>
              <a:rPr dirty="0" sz="3200" spc="-5" b="1">
                <a:latin typeface="Microsoft JhengHei"/>
                <a:cs typeface="Microsoft JhengHei"/>
              </a:rPr>
              <a:t>(</a:t>
            </a:r>
            <a:r>
              <a:rPr dirty="0" sz="3200" b="1">
                <a:latin typeface="Microsoft JhengHei"/>
                <a:cs typeface="Microsoft JhengHei"/>
              </a:rPr>
              <a:t>痛</a:t>
            </a:r>
            <a:r>
              <a:rPr dirty="0" sz="3200" spc="-5" b="1">
                <a:latin typeface="Microsoft JhengHei"/>
                <a:cs typeface="Microsoft JhengHei"/>
              </a:rPr>
              <a:t>風)</a:t>
            </a:r>
            <a:r>
              <a:rPr dirty="0" sz="3200" b="1">
                <a:latin typeface="Microsoft JhengHei"/>
                <a:cs typeface="Microsoft JhengHei"/>
              </a:rPr>
              <a:t>戴一生 </a:t>
            </a:r>
            <a:r>
              <a:rPr dirty="0" sz="3200" b="1">
                <a:solidFill>
                  <a:srgbClr val="FF0066"/>
                </a:solidFill>
                <a:latin typeface="Microsoft JhengHei"/>
                <a:cs typeface="Microsoft JhengHei"/>
              </a:rPr>
              <a:t>E.結穗</a:t>
            </a:r>
            <a:r>
              <a:rPr dirty="0" sz="3200" spc="-10" b="1">
                <a:solidFill>
                  <a:srgbClr val="FF0066"/>
                </a:solidFill>
                <a:latin typeface="Microsoft JhengHei"/>
                <a:cs typeface="Microsoft JhengHei"/>
              </a:rPr>
              <a:t>期</a:t>
            </a:r>
            <a:r>
              <a:rPr dirty="0" sz="3200" spc="-5" b="1">
                <a:solidFill>
                  <a:srgbClr val="FF0066"/>
                </a:solidFill>
                <a:latin typeface="Microsoft JhengHei"/>
                <a:cs typeface="Microsoft JhengHei"/>
              </a:rPr>
              <a:t>(風的收穫</a:t>
            </a:r>
            <a:r>
              <a:rPr dirty="0" sz="3200" b="1">
                <a:solidFill>
                  <a:srgbClr val="FF0066"/>
                </a:solidFill>
                <a:latin typeface="Microsoft JhengHei"/>
                <a:cs typeface="Microsoft JhengHei"/>
              </a:rPr>
              <a:t>)</a:t>
            </a:r>
            <a:endParaRPr sz="3200">
              <a:latin typeface="Microsoft JhengHei"/>
              <a:cs typeface="Microsoft JhengHe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72985" y="2420628"/>
          <a:ext cx="7875270" cy="234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3865"/>
                <a:gridCol w="863600"/>
                <a:gridCol w="2420620"/>
                <a:gridCol w="4135120"/>
              </a:tblGrid>
              <a:tr h="3246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550" spc="5" b="1">
                          <a:latin typeface="Microsoft JhengHei"/>
                          <a:cs typeface="Microsoft JhengHei"/>
                        </a:rPr>
                        <a:t>日期</a:t>
                      </a:r>
                      <a:endParaRPr sz="1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2069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550" spc="5" b="1">
                          <a:latin typeface="Microsoft JhengHei"/>
                          <a:cs typeface="Microsoft JhengHei"/>
                        </a:rPr>
                        <a:t>主題</a:t>
                      </a:r>
                      <a:endParaRPr sz="1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2069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550" spc="5" b="1">
                          <a:latin typeface="Microsoft JhengHei"/>
                          <a:cs typeface="Microsoft JhengHei"/>
                        </a:rPr>
                        <a:t>教學策略</a:t>
                      </a:r>
                      <a:endParaRPr sz="1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2069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CD5ED"/>
                    </a:solidFill>
                  </a:tcPr>
                </a:tc>
              </a:tr>
              <a:tr h="20120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just" marL="116839" marR="147955">
                        <a:lnSpc>
                          <a:spcPts val="1340"/>
                        </a:lnSpc>
                      </a:pPr>
                      <a:r>
                        <a:rPr dirty="0" sz="135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結 穗 期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algn="just" marL="116839" marR="147955">
                        <a:lnSpc>
                          <a:spcPct val="83100"/>
                        </a:lnSpc>
                        <a:spcBef>
                          <a:spcPts val="5"/>
                        </a:spcBef>
                      </a:pPr>
                      <a:r>
                        <a:rPr dirty="0" sz="135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《 風 的 收 穫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116839">
                        <a:lnSpc>
                          <a:spcPts val="1345"/>
                        </a:lnSpc>
                      </a:pPr>
                      <a:r>
                        <a:rPr dirty="0" sz="135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》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350" spc="-5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第 12</a:t>
                      </a:r>
                      <a:r>
                        <a:rPr dirty="0" sz="1350" spc="-7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-5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週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69950" marR="859790" indent="170815">
                        <a:lnSpc>
                          <a:spcPct val="137900"/>
                        </a:lnSpc>
                        <a:spcBef>
                          <a:spcPts val="1395"/>
                        </a:spcBef>
                      </a:pPr>
                      <a:r>
                        <a:rPr dirty="0" sz="1350" spc="-1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後測 </a:t>
                      </a:r>
                      <a:r>
                        <a:rPr dirty="0" sz="1350" spc="-5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成果分享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330835" indent="-256540">
                        <a:lnSpc>
                          <a:spcPct val="100000"/>
                        </a:lnSpc>
                        <a:buAutoNum type="arabicPeriod"/>
                        <a:tabLst>
                          <a:tab pos="331470" algn="l"/>
                        </a:tabLst>
                      </a:pPr>
                      <a:r>
                        <a:rPr dirty="0" sz="1350" spc="-5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12</a:t>
                      </a:r>
                      <a:r>
                        <a:rPr dirty="0" sz="1350" spc="-15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-1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週實做痛風健康操訓練成果分</a:t>
                      </a:r>
                      <a:r>
                        <a:rPr dirty="0" sz="1350" spc="-5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享。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330835" marR="1904364" indent="-256540">
                        <a:lnSpc>
                          <a:spcPct val="1377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331470" algn="l"/>
                        </a:tabLst>
                      </a:pPr>
                      <a:r>
                        <a:rPr dirty="0" sz="1350" spc="-5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協助填寫長者後測問卷</a:t>
                      </a:r>
                      <a:r>
                        <a:rPr dirty="0" sz="135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— </a:t>
                      </a:r>
                      <a:r>
                        <a:rPr dirty="0" sz="1350" spc="-1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健康行為評估量表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  <a:p>
                      <a:pPr marL="330835" marR="2416810">
                        <a:lnSpc>
                          <a:spcPct val="137700"/>
                        </a:lnSpc>
                        <a:spcBef>
                          <a:spcPts val="30"/>
                        </a:spcBef>
                      </a:pPr>
                      <a:r>
                        <a:rPr dirty="0" sz="1350" spc="-1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Kolcaba</a:t>
                      </a:r>
                      <a:r>
                        <a:rPr dirty="0" sz="1350" spc="-7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1350" spc="-1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舒適量表 身心壓力量表</a:t>
                      </a:r>
                      <a:r>
                        <a:rPr dirty="0" sz="1350" spc="-5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。</a:t>
                      </a:r>
                      <a:endParaRPr sz="13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5970" y="482917"/>
            <a:ext cx="50546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latin typeface="Microsoft JhengHei"/>
                <a:cs typeface="Microsoft JhengHei"/>
              </a:rPr>
              <a:t>關節操實施注意事項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57" y="1616328"/>
            <a:ext cx="8559800" cy="3684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192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latin typeface="Microsoft JhengHei"/>
                <a:cs typeface="Microsoft JhengHei"/>
              </a:rPr>
              <a:t>關節操</a:t>
            </a:r>
            <a:r>
              <a:rPr dirty="0" sz="4800">
                <a:latin typeface="Microsoft JhengHei"/>
                <a:cs typeface="Microsoft JhengHei"/>
              </a:rPr>
              <a:t>能防止關節和肌肉 萎縮，不受任何時間、場地的 </a:t>
            </a:r>
            <a:r>
              <a:rPr dirty="0" sz="4800" spc="-5">
                <a:latin typeface="Microsoft JhengHei"/>
                <a:cs typeface="Microsoft JhengHei"/>
              </a:rPr>
              <a:t>限制，隨時隨地可以進行，但， </a:t>
            </a:r>
            <a:r>
              <a:rPr dirty="0" sz="4800" spc="-5">
                <a:solidFill>
                  <a:srgbClr val="974707"/>
                </a:solidFill>
                <a:latin typeface="Microsoft JhengHei"/>
                <a:cs typeface="Microsoft JhengHei"/>
              </a:rPr>
              <a:t>痛風關節炎發作</a:t>
            </a:r>
            <a:r>
              <a:rPr dirty="0" sz="4800" spc="5">
                <a:solidFill>
                  <a:srgbClr val="974707"/>
                </a:solidFill>
                <a:latin typeface="Microsoft JhengHei"/>
                <a:cs typeface="Microsoft JhengHei"/>
              </a:rPr>
              <a:t>時</a:t>
            </a:r>
            <a:r>
              <a:rPr dirty="0" sz="4800" spc="-5">
                <a:latin typeface="Microsoft JhengHei"/>
                <a:cs typeface="Microsoft JhengHei"/>
              </a:rPr>
              <a:t>暫不執行活 動。</a:t>
            </a:r>
            <a:endParaRPr sz="4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6916" y="482917"/>
            <a:ext cx="617601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latin typeface="Microsoft JhengHei"/>
                <a:cs typeface="Microsoft JhengHei"/>
              </a:rPr>
              <a:t>第一節：「指關節運動」</a:t>
            </a:r>
            <a:endParaRPr sz="44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57" y="1620837"/>
            <a:ext cx="69361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Microsoft JhengHei"/>
                <a:cs typeface="Microsoft JhengHei"/>
              </a:rPr>
              <a:t>握拳與伸展交替進行，兩</a:t>
            </a:r>
            <a:r>
              <a:rPr dirty="0" sz="3200" spc="5" b="1">
                <a:latin typeface="Microsoft JhengHei"/>
                <a:cs typeface="Microsoft JhengHei"/>
              </a:rPr>
              <a:t>手</a:t>
            </a:r>
            <a:r>
              <a:rPr dirty="0" sz="3200" spc="-5" b="1">
                <a:latin typeface="Microsoft JhengHei"/>
                <a:cs typeface="Microsoft JhengHei"/>
              </a:rPr>
              <a:t>反覆動作</a:t>
            </a:r>
            <a:r>
              <a:rPr dirty="0" sz="3200" b="1">
                <a:latin typeface="Microsoft JhengHei"/>
                <a:cs typeface="Microsoft JhengHei"/>
              </a:rPr>
              <a:t>。</a:t>
            </a:r>
            <a:endParaRPr sz="32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07559" y="2240279"/>
            <a:ext cx="4206494" cy="3149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43120" y="2275839"/>
            <a:ext cx="4081779" cy="3025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38040" y="2270760"/>
            <a:ext cx="4091940" cy="3035300"/>
          </a:xfrm>
          <a:custGeom>
            <a:avLst/>
            <a:gdLst/>
            <a:ahLst/>
            <a:cxnLst/>
            <a:rect l="l" t="t" r="r" b="b"/>
            <a:pathLst>
              <a:path w="4091940" h="3035300">
                <a:moveTo>
                  <a:pt x="0" y="3035300"/>
                </a:moveTo>
                <a:lnTo>
                  <a:pt x="4091940" y="3035300"/>
                </a:lnTo>
                <a:lnTo>
                  <a:pt x="4091940" y="0"/>
                </a:lnTo>
                <a:lnTo>
                  <a:pt x="0" y="0"/>
                </a:lnTo>
                <a:lnTo>
                  <a:pt x="0" y="303530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1800" y="2240279"/>
            <a:ext cx="4158234" cy="3149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7359" y="2275839"/>
            <a:ext cx="4033520" cy="3025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2280" y="2270760"/>
            <a:ext cx="4043679" cy="3035300"/>
          </a:xfrm>
          <a:custGeom>
            <a:avLst/>
            <a:gdLst/>
            <a:ahLst/>
            <a:cxnLst/>
            <a:rect l="l" t="t" r="r" b="b"/>
            <a:pathLst>
              <a:path w="4043679" h="3035300">
                <a:moveTo>
                  <a:pt x="0" y="3035300"/>
                </a:moveTo>
                <a:lnTo>
                  <a:pt x="4043679" y="3035300"/>
                </a:lnTo>
                <a:lnTo>
                  <a:pt x="4043679" y="0"/>
                </a:lnTo>
                <a:lnTo>
                  <a:pt x="0" y="0"/>
                </a:lnTo>
                <a:lnTo>
                  <a:pt x="0" y="303530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6916" y="482917"/>
            <a:ext cx="617601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latin typeface="Microsoft JhengHei"/>
                <a:cs typeface="Microsoft JhengHei"/>
              </a:rPr>
              <a:t>第二節：「腕關節運動」</a:t>
            </a:r>
            <a:endParaRPr sz="44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517" y="1620837"/>
            <a:ext cx="8396605" cy="1002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Microsoft JhengHei"/>
                <a:cs typeface="Microsoft JhengHei"/>
              </a:rPr>
              <a:t>兩手對掌，用力向一側屈腕，按</a:t>
            </a:r>
            <a:r>
              <a:rPr dirty="0" sz="3200" spc="10" b="1">
                <a:latin typeface="Microsoft JhengHei"/>
                <a:cs typeface="Microsoft JhengHei"/>
              </a:rPr>
              <a:t>壓</a:t>
            </a:r>
            <a:r>
              <a:rPr dirty="0" sz="3200" spc="-10" b="1">
                <a:latin typeface="Microsoft JhengHei"/>
                <a:cs typeface="Microsoft JhengHei"/>
              </a:rPr>
              <a:t>3</a:t>
            </a:r>
            <a:r>
              <a:rPr dirty="0" sz="3200" spc="-5" b="1">
                <a:latin typeface="Microsoft JhengHei"/>
                <a:cs typeface="Microsoft JhengHei"/>
              </a:rPr>
              <a:t>秒，向另一 </a:t>
            </a:r>
            <a:r>
              <a:rPr dirty="0" sz="3200" spc="-5" b="1">
                <a:latin typeface="Microsoft JhengHei"/>
                <a:cs typeface="Microsoft JhengHei"/>
              </a:rPr>
              <a:t>側屈腕，同樣按</a:t>
            </a:r>
            <a:r>
              <a:rPr dirty="0" sz="3200" b="1">
                <a:latin typeface="Microsoft JhengHei"/>
                <a:cs typeface="Microsoft JhengHei"/>
              </a:rPr>
              <a:t>壓</a:t>
            </a:r>
            <a:r>
              <a:rPr dirty="0" sz="3200" spc="-10" b="1">
                <a:latin typeface="Microsoft JhengHei"/>
                <a:cs typeface="Microsoft JhengHei"/>
              </a:rPr>
              <a:t>3</a:t>
            </a:r>
            <a:r>
              <a:rPr dirty="0" sz="3200" spc="-5" b="1">
                <a:latin typeface="Microsoft JhengHei"/>
                <a:cs typeface="Microsoft JhengHei"/>
              </a:rPr>
              <a:t>秒。兩側</a:t>
            </a:r>
            <a:r>
              <a:rPr dirty="0" sz="3200" b="1">
                <a:latin typeface="Microsoft JhengHei"/>
                <a:cs typeface="Microsoft JhengHei"/>
              </a:rPr>
              <a:t>各反</a:t>
            </a:r>
            <a:r>
              <a:rPr dirty="0" sz="3200" spc="-5" b="1">
                <a:latin typeface="Microsoft JhengHei"/>
                <a:cs typeface="Microsoft JhengHei"/>
              </a:rPr>
              <a:t>覆屈曲。</a:t>
            </a:r>
            <a:endParaRPr sz="32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79" y="2816860"/>
            <a:ext cx="3015234" cy="3005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0339" y="2852420"/>
            <a:ext cx="2890520" cy="2880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260" y="2847339"/>
            <a:ext cx="2900680" cy="2890520"/>
          </a:xfrm>
          <a:custGeom>
            <a:avLst/>
            <a:gdLst/>
            <a:ahLst/>
            <a:cxnLst/>
            <a:rect l="l" t="t" r="r" b="b"/>
            <a:pathLst>
              <a:path w="2900680" h="2890520">
                <a:moveTo>
                  <a:pt x="0" y="2890520"/>
                </a:moveTo>
                <a:lnTo>
                  <a:pt x="2900680" y="2890520"/>
                </a:lnTo>
                <a:lnTo>
                  <a:pt x="2900680" y="0"/>
                </a:lnTo>
                <a:lnTo>
                  <a:pt x="0" y="0"/>
                </a:lnTo>
                <a:lnTo>
                  <a:pt x="0" y="289052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87700" y="2816860"/>
            <a:ext cx="3050794" cy="3005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23260" y="2852420"/>
            <a:ext cx="2926080" cy="2880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18179" y="2847339"/>
            <a:ext cx="2936240" cy="2890520"/>
          </a:xfrm>
          <a:custGeom>
            <a:avLst/>
            <a:gdLst/>
            <a:ahLst/>
            <a:cxnLst/>
            <a:rect l="l" t="t" r="r" b="b"/>
            <a:pathLst>
              <a:path w="2936240" h="2890520">
                <a:moveTo>
                  <a:pt x="0" y="2890520"/>
                </a:moveTo>
                <a:lnTo>
                  <a:pt x="2936240" y="2890520"/>
                </a:lnTo>
                <a:lnTo>
                  <a:pt x="2936240" y="0"/>
                </a:lnTo>
                <a:lnTo>
                  <a:pt x="0" y="0"/>
                </a:lnTo>
                <a:lnTo>
                  <a:pt x="0" y="289052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63640" y="2816860"/>
            <a:ext cx="2789173" cy="3005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99200" y="2852420"/>
            <a:ext cx="2664459" cy="2880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94120" y="2847339"/>
            <a:ext cx="2674620" cy="2890520"/>
          </a:xfrm>
          <a:custGeom>
            <a:avLst/>
            <a:gdLst/>
            <a:ahLst/>
            <a:cxnLst/>
            <a:rect l="l" t="t" r="r" b="b"/>
            <a:pathLst>
              <a:path w="2674620" h="2890520">
                <a:moveTo>
                  <a:pt x="0" y="2890520"/>
                </a:moveTo>
                <a:lnTo>
                  <a:pt x="2674620" y="2890520"/>
                </a:lnTo>
                <a:lnTo>
                  <a:pt x="2674620" y="0"/>
                </a:lnTo>
                <a:lnTo>
                  <a:pt x="0" y="0"/>
                </a:lnTo>
                <a:lnTo>
                  <a:pt x="0" y="289052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6916" y="482917"/>
            <a:ext cx="617601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latin typeface="Microsoft JhengHei"/>
                <a:cs typeface="Microsoft JhengHei"/>
              </a:rPr>
              <a:t>第三節：「肘關節運動」</a:t>
            </a:r>
            <a:endParaRPr sz="44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517" y="1620837"/>
            <a:ext cx="8559800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Microsoft JhengHei"/>
                <a:cs typeface="Microsoft JhengHei"/>
              </a:rPr>
              <a:t>兩臂前平舉，雙手掌心向上。握拳的同時迅速屈 肘，使拳頭碰到肩膀。再迅速伸肘、伸掌，恢復 </a:t>
            </a:r>
            <a:r>
              <a:rPr dirty="0" sz="3200" b="1">
                <a:latin typeface="Microsoft JhengHei"/>
                <a:cs typeface="Microsoft JhengHei"/>
              </a:rPr>
              <a:t>原狀。反覆進行。</a:t>
            </a:r>
            <a:endParaRPr sz="32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7700" y="3291840"/>
            <a:ext cx="4300474" cy="3002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3259" y="3327400"/>
            <a:ext cx="4175760" cy="2877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8180" y="3322320"/>
            <a:ext cx="4185920" cy="2887980"/>
          </a:xfrm>
          <a:custGeom>
            <a:avLst/>
            <a:gdLst/>
            <a:ahLst/>
            <a:cxnLst/>
            <a:rect l="l" t="t" r="r" b="b"/>
            <a:pathLst>
              <a:path w="4185920" h="2887979">
                <a:moveTo>
                  <a:pt x="0" y="2887979"/>
                </a:moveTo>
                <a:lnTo>
                  <a:pt x="4185920" y="2887979"/>
                </a:lnTo>
                <a:lnTo>
                  <a:pt x="4185920" y="0"/>
                </a:lnTo>
                <a:lnTo>
                  <a:pt x="0" y="0"/>
                </a:lnTo>
                <a:lnTo>
                  <a:pt x="0" y="2887979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68240" y="3291840"/>
            <a:ext cx="3436873" cy="3002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03800" y="3327400"/>
            <a:ext cx="3312159" cy="2877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98720" y="3322320"/>
            <a:ext cx="3322320" cy="2887980"/>
          </a:xfrm>
          <a:custGeom>
            <a:avLst/>
            <a:gdLst/>
            <a:ahLst/>
            <a:cxnLst/>
            <a:rect l="l" t="t" r="r" b="b"/>
            <a:pathLst>
              <a:path w="3322320" h="2887979">
                <a:moveTo>
                  <a:pt x="0" y="2887979"/>
                </a:moveTo>
                <a:lnTo>
                  <a:pt x="3322320" y="2887979"/>
                </a:lnTo>
                <a:lnTo>
                  <a:pt x="3322320" y="0"/>
                </a:lnTo>
                <a:lnTo>
                  <a:pt x="0" y="0"/>
                </a:lnTo>
                <a:lnTo>
                  <a:pt x="0" y="2887979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第四節：肩關節運動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445" y="1620837"/>
            <a:ext cx="8559800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Microsoft JhengHei"/>
                <a:cs typeface="Microsoft JhengHei"/>
              </a:rPr>
              <a:t>一手從頸部向下，一手從腰部向上，兩手儘量相 </a:t>
            </a:r>
            <a:r>
              <a:rPr dirty="0" sz="3200" spc="-5" b="1">
                <a:latin typeface="Microsoft JhengHei"/>
                <a:cs typeface="Microsoft JhengHei"/>
              </a:rPr>
              <a:t>踫，保</a:t>
            </a:r>
            <a:r>
              <a:rPr dirty="0" sz="3200" b="1">
                <a:latin typeface="Microsoft JhengHei"/>
                <a:cs typeface="Microsoft JhengHei"/>
              </a:rPr>
              <a:t>持</a:t>
            </a:r>
            <a:r>
              <a:rPr dirty="0" sz="3200" spc="-15" b="1">
                <a:latin typeface="Microsoft JhengHei"/>
                <a:cs typeface="Microsoft JhengHei"/>
              </a:rPr>
              <a:t>3-5</a:t>
            </a:r>
            <a:r>
              <a:rPr dirty="0" sz="3200" spc="-5" b="1">
                <a:latin typeface="Microsoft JhengHei"/>
                <a:cs typeface="Microsoft JhengHei"/>
              </a:rPr>
              <a:t>秒，兩手位置交換，再做一次，兩 </a:t>
            </a:r>
            <a:r>
              <a:rPr dirty="0" sz="3200" b="1">
                <a:latin typeface="Microsoft JhengHei"/>
                <a:cs typeface="Microsoft JhengHei"/>
              </a:rPr>
              <a:t>邊各重複。</a:t>
            </a:r>
            <a:endParaRPr sz="32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7700" y="3213100"/>
            <a:ext cx="3901694" cy="3363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3259" y="3248660"/>
            <a:ext cx="3776979" cy="323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8180" y="3243579"/>
            <a:ext cx="3787140" cy="3248660"/>
          </a:xfrm>
          <a:custGeom>
            <a:avLst/>
            <a:gdLst/>
            <a:ahLst/>
            <a:cxnLst/>
            <a:rect l="l" t="t" r="r" b="b"/>
            <a:pathLst>
              <a:path w="3787140" h="3248660">
                <a:moveTo>
                  <a:pt x="0" y="3248660"/>
                </a:moveTo>
                <a:lnTo>
                  <a:pt x="3787140" y="3248660"/>
                </a:lnTo>
                <a:lnTo>
                  <a:pt x="3787140" y="0"/>
                </a:lnTo>
                <a:lnTo>
                  <a:pt x="0" y="0"/>
                </a:lnTo>
                <a:lnTo>
                  <a:pt x="0" y="324866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07559" y="3213100"/>
            <a:ext cx="3726434" cy="3363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43120" y="3248660"/>
            <a:ext cx="3601720" cy="323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38040" y="3243579"/>
            <a:ext cx="3611879" cy="3248660"/>
          </a:xfrm>
          <a:custGeom>
            <a:avLst/>
            <a:gdLst/>
            <a:ahLst/>
            <a:cxnLst/>
            <a:rect l="l" t="t" r="r" b="b"/>
            <a:pathLst>
              <a:path w="3611879" h="3248660">
                <a:moveTo>
                  <a:pt x="0" y="3248660"/>
                </a:moveTo>
                <a:lnTo>
                  <a:pt x="3611879" y="3248660"/>
                </a:lnTo>
                <a:lnTo>
                  <a:pt x="3611879" y="0"/>
                </a:lnTo>
                <a:lnTo>
                  <a:pt x="0" y="0"/>
                </a:lnTo>
                <a:lnTo>
                  <a:pt x="0" y="324866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417" y="395797"/>
            <a:ext cx="6936740" cy="1335405"/>
          </a:xfrm>
          <a:prstGeom prst="rect"/>
        </p:spPr>
        <p:txBody>
          <a:bodyPr wrap="square" lIns="0" tIns="99695" rIns="0" bIns="0" rtlCol="0" vert="horz">
            <a:spAutoFit/>
          </a:bodyPr>
          <a:lstStyle/>
          <a:p>
            <a:pPr algn="ctr" marL="1118235">
              <a:lnSpc>
                <a:spcPct val="100000"/>
              </a:lnSpc>
              <a:spcBef>
                <a:spcPts val="785"/>
              </a:spcBef>
            </a:pPr>
            <a:r>
              <a:rPr dirty="0" spc="-5" b="1">
                <a:latin typeface="Microsoft JhengHei"/>
                <a:cs typeface="Microsoft JhengHei"/>
              </a:rPr>
              <a:t>第五節：髖</a:t>
            </a:r>
            <a:r>
              <a:rPr dirty="0" spc="5" b="1">
                <a:latin typeface="Microsoft JhengHei"/>
                <a:cs typeface="Microsoft JhengHei"/>
              </a:rPr>
              <a:t>關</a:t>
            </a:r>
            <a:r>
              <a:rPr dirty="0" spc="-5" b="1">
                <a:latin typeface="Microsoft JhengHei"/>
                <a:cs typeface="Microsoft JhengHei"/>
              </a:rPr>
              <a:t>節運動</a:t>
            </a: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3200" spc="-5" b="1">
                <a:latin typeface="Microsoft JhengHei"/>
                <a:cs typeface="Microsoft JhengHei"/>
              </a:rPr>
              <a:t>膝關節伸直，前抬腿，兩</a:t>
            </a:r>
            <a:r>
              <a:rPr dirty="0" sz="3200" spc="5" b="1">
                <a:latin typeface="Microsoft JhengHei"/>
                <a:cs typeface="Microsoft JhengHei"/>
              </a:rPr>
              <a:t>腿</a:t>
            </a:r>
            <a:r>
              <a:rPr dirty="0" sz="3200" b="1">
                <a:latin typeface="Microsoft JhengHei"/>
                <a:cs typeface="Microsoft JhengHei"/>
              </a:rPr>
              <a:t>反覆動</a:t>
            </a:r>
            <a:r>
              <a:rPr dirty="0" sz="3200" spc="-10" b="1">
                <a:latin typeface="Microsoft JhengHei"/>
                <a:cs typeface="Microsoft JhengHei"/>
              </a:rPr>
              <a:t>作</a:t>
            </a:r>
            <a:r>
              <a:rPr dirty="0" sz="3200" b="1">
                <a:latin typeface="Microsoft JhengHei"/>
                <a:cs typeface="Microsoft JhengHei"/>
              </a:rPr>
              <a:t>。</a:t>
            </a:r>
            <a:endParaRPr sz="32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11960" y="1816100"/>
            <a:ext cx="2728214" cy="4567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47520" y="1851660"/>
            <a:ext cx="2603500" cy="4442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42439" y="1846579"/>
            <a:ext cx="2613660" cy="4452620"/>
          </a:xfrm>
          <a:custGeom>
            <a:avLst/>
            <a:gdLst/>
            <a:ahLst/>
            <a:cxnLst/>
            <a:rect l="l" t="t" r="r" b="b"/>
            <a:pathLst>
              <a:path w="2613660" h="4452620">
                <a:moveTo>
                  <a:pt x="0" y="4452620"/>
                </a:moveTo>
                <a:lnTo>
                  <a:pt x="2613660" y="4452620"/>
                </a:lnTo>
                <a:lnTo>
                  <a:pt x="2613660" y="0"/>
                </a:lnTo>
                <a:lnTo>
                  <a:pt x="0" y="0"/>
                </a:lnTo>
                <a:lnTo>
                  <a:pt x="0" y="445262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65979" y="1816100"/>
            <a:ext cx="2730754" cy="4567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01540" y="1851660"/>
            <a:ext cx="2606040" cy="4442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96459" y="1846579"/>
            <a:ext cx="2616200" cy="4452620"/>
          </a:xfrm>
          <a:custGeom>
            <a:avLst/>
            <a:gdLst/>
            <a:ahLst/>
            <a:cxnLst/>
            <a:rect l="l" t="t" r="r" b="b"/>
            <a:pathLst>
              <a:path w="2616200" h="4452620">
                <a:moveTo>
                  <a:pt x="0" y="4452620"/>
                </a:moveTo>
                <a:lnTo>
                  <a:pt x="2616199" y="4452620"/>
                </a:lnTo>
                <a:lnTo>
                  <a:pt x="2616199" y="0"/>
                </a:lnTo>
                <a:lnTo>
                  <a:pt x="0" y="0"/>
                </a:lnTo>
                <a:lnTo>
                  <a:pt x="0" y="445262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第六節：膝關節運動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57" y="1620837"/>
            <a:ext cx="124460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Microsoft JhengHei"/>
                <a:cs typeface="Microsoft JhengHei"/>
              </a:rPr>
              <a:t>深蹲。</a:t>
            </a:r>
            <a:endParaRPr sz="32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2840" y="1305560"/>
            <a:ext cx="4300473" cy="5021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08400" y="1341119"/>
            <a:ext cx="4175759" cy="4897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03320" y="1336039"/>
            <a:ext cx="4185920" cy="4907280"/>
          </a:xfrm>
          <a:custGeom>
            <a:avLst/>
            <a:gdLst/>
            <a:ahLst/>
            <a:cxnLst/>
            <a:rect l="l" t="t" r="r" b="b"/>
            <a:pathLst>
              <a:path w="4185920" h="4907280">
                <a:moveTo>
                  <a:pt x="0" y="4907280"/>
                </a:moveTo>
                <a:lnTo>
                  <a:pt x="4185920" y="4907280"/>
                </a:lnTo>
                <a:lnTo>
                  <a:pt x="4185920" y="0"/>
                </a:lnTo>
                <a:lnTo>
                  <a:pt x="0" y="0"/>
                </a:lnTo>
                <a:lnTo>
                  <a:pt x="0" y="490728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4120" y="2781300"/>
            <a:ext cx="3995420" cy="3456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84159" y="4122420"/>
            <a:ext cx="355600" cy="243840"/>
          </a:xfrm>
          <a:custGeom>
            <a:avLst/>
            <a:gdLst/>
            <a:ahLst/>
            <a:cxnLst/>
            <a:rect l="l" t="t" r="r" b="b"/>
            <a:pathLst>
              <a:path w="355600" h="243839">
                <a:moveTo>
                  <a:pt x="0" y="121919"/>
                </a:moveTo>
                <a:lnTo>
                  <a:pt x="9066" y="83393"/>
                </a:lnTo>
                <a:lnTo>
                  <a:pt x="34312" y="49926"/>
                </a:lnTo>
                <a:lnTo>
                  <a:pt x="72804" y="23530"/>
                </a:lnTo>
                <a:lnTo>
                  <a:pt x="121611" y="6217"/>
                </a:lnTo>
                <a:lnTo>
                  <a:pt x="177800" y="0"/>
                </a:lnTo>
                <a:lnTo>
                  <a:pt x="233988" y="6217"/>
                </a:lnTo>
                <a:lnTo>
                  <a:pt x="282795" y="23530"/>
                </a:lnTo>
                <a:lnTo>
                  <a:pt x="321287" y="49926"/>
                </a:lnTo>
                <a:lnTo>
                  <a:pt x="346533" y="83393"/>
                </a:lnTo>
                <a:lnTo>
                  <a:pt x="355600" y="121919"/>
                </a:lnTo>
                <a:lnTo>
                  <a:pt x="346533" y="160446"/>
                </a:lnTo>
                <a:lnTo>
                  <a:pt x="321287" y="193913"/>
                </a:lnTo>
                <a:lnTo>
                  <a:pt x="282795" y="220309"/>
                </a:lnTo>
                <a:lnTo>
                  <a:pt x="233988" y="237622"/>
                </a:lnTo>
                <a:lnTo>
                  <a:pt x="177800" y="243839"/>
                </a:lnTo>
                <a:lnTo>
                  <a:pt x="121611" y="237622"/>
                </a:lnTo>
                <a:lnTo>
                  <a:pt x="72804" y="220309"/>
                </a:lnTo>
                <a:lnTo>
                  <a:pt x="34312" y="193913"/>
                </a:lnTo>
                <a:lnTo>
                  <a:pt x="9066" y="160446"/>
                </a:lnTo>
                <a:lnTo>
                  <a:pt x="0" y="121919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84551" y="482917"/>
            <a:ext cx="33782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一、族群簡介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6395" y="1208023"/>
            <a:ext cx="8335645" cy="352488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760"/>
              </a:spcBef>
              <a:buSzPct val="96428"/>
              <a:buFont typeface="Wingdings"/>
              <a:buChar char=""/>
              <a:tabLst>
                <a:tab pos="364490" algn="l"/>
              </a:tabLst>
            </a:pPr>
            <a:r>
              <a:rPr dirty="0" sz="2800">
                <a:latin typeface="Microsoft JhengHei"/>
                <a:cs typeface="Microsoft JhengHei"/>
              </a:rPr>
              <a:t>泰雅族社會盛行織</a:t>
            </a:r>
            <a:r>
              <a:rPr dirty="0" sz="2800" spc="-15">
                <a:latin typeface="Microsoft JhengHei"/>
                <a:cs typeface="Microsoft JhengHei"/>
              </a:rPr>
              <a:t>布</a:t>
            </a:r>
            <a:r>
              <a:rPr dirty="0" sz="2800">
                <a:latin typeface="Microsoft JhengHei"/>
                <a:cs typeface="Microsoft JhengHei"/>
              </a:rPr>
              <a:t>與文面文化。</a:t>
            </a:r>
            <a:endParaRPr sz="2800">
              <a:latin typeface="Microsoft JhengHei"/>
              <a:cs typeface="Microsoft JhengHei"/>
            </a:endParaRPr>
          </a:p>
          <a:p>
            <a:pPr marL="355600" marR="5080" indent="-342900">
              <a:lnSpc>
                <a:spcPct val="100000"/>
              </a:lnSpc>
              <a:spcBef>
                <a:spcPts val="665"/>
              </a:spcBef>
              <a:buSzPct val="96428"/>
              <a:buFont typeface="Wingdings"/>
              <a:buChar char=""/>
              <a:tabLst>
                <a:tab pos="364490" algn="l"/>
              </a:tabLst>
            </a:pPr>
            <a:r>
              <a:rPr dirty="0" sz="2800">
                <a:latin typeface="Microsoft JhengHei"/>
                <a:cs typeface="Microsoft JhengHei"/>
              </a:rPr>
              <a:t>族人遵守祖先訓</a:t>
            </a:r>
            <a:r>
              <a:rPr dirty="0" sz="2800" spc="-15">
                <a:latin typeface="Microsoft JhengHei"/>
                <a:cs typeface="Microsoft JhengHei"/>
              </a:rPr>
              <a:t>示</a:t>
            </a:r>
            <a:r>
              <a:rPr dirty="0" sz="2800">
                <a:latin typeface="Microsoft JhengHei"/>
                <a:cs typeface="Microsoft JhengHei"/>
              </a:rPr>
              <a:t>g</a:t>
            </a:r>
            <a:r>
              <a:rPr dirty="0" sz="2800" spc="10">
                <a:latin typeface="Microsoft JhengHei"/>
                <a:cs typeface="Microsoft JhengHei"/>
              </a:rPr>
              <a:t>a</a:t>
            </a:r>
            <a:r>
              <a:rPr dirty="0" sz="2800">
                <a:latin typeface="Microsoft JhengHei"/>
                <a:cs typeface="Microsoft JhengHei"/>
              </a:rPr>
              <a:t>g</a:t>
            </a:r>
            <a:r>
              <a:rPr dirty="0" sz="2800" spc="15">
                <a:latin typeface="Microsoft JhengHei"/>
                <a:cs typeface="Microsoft JhengHei"/>
              </a:rPr>
              <a:t>a</a:t>
            </a:r>
            <a:r>
              <a:rPr dirty="0" sz="2800">
                <a:latin typeface="Microsoft JhengHei"/>
                <a:cs typeface="Microsoft JhengHei"/>
              </a:rPr>
              <a:t>，以祖靈祭為最重要的祭儀 </a:t>
            </a:r>
            <a:r>
              <a:rPr dirty="0" sz="2800">
                <a:latin typeface="Microsoft JhengHei"/>
                <a:cs typeface="Microsoft JhengHei"/>
              </a:rPr>
              <a:t>活動</a:t>
            </a:r>
            <a:endParaRPr sz="2800">
              <a:latin typeface="Microsoft JhengHei"/>
              <a:cs typeface="Microsoft JhengHei"/>
            </a:endParaRPr>
          </a:p>
          <a:p>
            <a:pPr marL="363855" indent="-351790">
              <a:lnSpc>
                <a:spcPct val="100000"/>
              </a:lnSpc>
              <a:spcBef>
                <a:spcPts val="680"/>
              </a:spcBef>
              <a:buSzPct val="96428"/>
              <a:buFont typeface="Wingdings"/>
              <a:buChar char=""/>
              <a:tabLst>
                <a:tab pos="364490" algn="l"/>
              </a:tabLst>
            </a:pPr>
            <a:r>
              <a:rPr dirty="0" sz="2800">
                <a:latin typeface="Microsoft JhengHei"/>
                <a:cs typeface="Microsoft JhengHei"/>
              </a:rPr>
              <a:t>泰雅族分布在臺灣中北部山區</a:t>
            </a:r>
            <a:endParaRPr sz="2800">
              <a:latin typeface="Microsoft JhengHei"/>
              <a:cs typeface="Microsoft JhengHei"/>
            </a:endParaRPr>
          </a:p>
          <a:p>
            <a:pPr marL="363855" indent="-351790">
              <a:lnSpc>
                <a:spcPct val="100000"/>
              </a:lnSpc>
              <a:spcBef>
                <a:spcPts val="680"/>
              </a:spcBef>
              <a:buSzPct val="96428"/>
              <a:buFont typeface="Wingdings"/>
              <a:buChar char=""/>
              <a:tabLst>
                <a:tab pos="364490" algn="l"/>
              </a:tabLst>
            </a:pPr>
            <a:r>
              <a:rPr dirty="0" sz="2800">
                <a:latin typeface="Microsoft JhengHei"/>
                <a:cs typeface="Microsoft JhengHei"/>
              </a:rPr>
              <a:t>泰雅分</a:t>
            </a:r>
            <a:r>
              <a:rPr dirty="0" sz="2800" spc="-5">
                <a:latin typeface="Microsoft JhengHei"/>
                <a:cs typeface="Microsoft JhengHei"/>
              </a:rPr>
              <a:t>為賽考列克與澤</a:t>
            </a:r>
            <a:r>
              <a:rPr dirty="0" sz="2800">
                <a:latin typeface="Microsoft JhengHei"/>
                <a:cs typeface="Microsoft JhengHei"/>
              </a:rPr>
              <a:t>敖</a:t>
            </a:r>
            <a:r>
              <a:rPr dirty="0" sz="2800" spc="-5">
                <a:latin typeface="Microsoft JhengHei"/>
                <a:cs typeface="Microsoft JhengHei"/>
              </a:rPr>
              <a:t>列。</a:t>
            </a:r>
            <a:endParaRPr sz="2800">
              <a:latin typeface="Microsoft JhengHei"/>
              <a:cs typeface="Microsoft JhengHei"/>
            </a:endParaRPr>
          </a:p>
          <a:p>
            <a:pPr marL="363855" indent="-351790">
              <a:lnSpc>
                <a:spcPct val="100000"/>
              </a:lnSpc>
              <a:spcBef>
                <a:spcPts val="665"/>
              </a:spcBef>
              <a:buSzPct val="96428"/>
              <a:buFont typeface="Wingdings"/>
              <a:buChar char=""/>
              <a:tabLst>
                <a:tab pos="364490" algn="l"/>
              </a:tabLst>
            </a:pPr>
            <a:r>
              <a:rPr dirty="0" sz="2800">
                <a:latin typeface="Microsoft JhengHei"/>
                <a:cs typeface="Microsoft JhengHei"/>
              </a:rPr>
              <a:t>人口約</a:t>
            </a:r>
            <a:r>
              <a:rPr dirty="0" sz="2800" spc="-5">
                <a:latin typeface="Microsoft JhengHei"/>
                <a:cs typeface="Microsoft JhengHei"/>
              </a:rPr>
              <a:t>有91,800</a:t>
            </a:r>
            <a:r>
              <a:rPr dirty="0" sz="2800" spc="25">
                <a:latin typeface="Microsoft JhengHei"/>
                <a:cs typeface="Microsoft JhengHei"/>
              </a:rPr>
              <a:t> </a:t>
            </a:r>
            <a:r>
              <a:rPr dirty="0" sz="2800">
                <a:latin typeface="Microsoft JhengHei"/>
                <a:cs typeface="Microsoft JhengHei"/>
              </a:rPr>
              <a:t>人</a:t>
            </a:r>
            <a:endParaRPr sz="2800">
              <a:latin typeface="Microsoft JhengHei"/>
              <a:cs typeface="Microsoft JhengHei"/>
            </a:endParaRPr>
          </a:p>
          <a:p>
            <a:pPr marL="545465">
              <a:lnSpc>
                <a:spcPct val="100000"/>
              </a:lnSpc>
              <a:spcBef>
                <a:spcPts val="680"/>
              </a:spcBef>
            </a:pPr>
            <a:r>
              <a:rPr dirty="0" sz="2800">
                <a:latin typeface="Microsoft JhengHei"/>
                <a:cs typeface="Microsoft JhengHei"/>
              </a:rPr>
              <a:t>（民</a:t>
            </a:r>
            <a:r>
              <a:rPr dirty="0" sz="2800" spc="-5">
                <a:latin typeface="Microsoft JhengHei"/>
                <a:cs typeface="Microsoft JhengHei"/>
              </a:rPr>
              <a:t>國</a:t>
            </a:r>
            <a:r>
              <a:rPr dirty="0" sz="2800" spc="-10">
                <a:latin typeface="Microsoft JhengHei"/>
                <a:cs typeface="Microsoft JhengHei"/>
              </a:rPr>
              <a:t>108</a:t>
            </a:r>
            <a:r>
              <a:rPr dirty="0" sz="2800">
                <a:latin typeface="Microsoft JhengHei"/>
                <a:cs typeface="Microsoft JhengHei"/>
              </a:rPr>
              <a:t>年</a:t>
            </a:r>
            <a:r>
              <a:rPr dirty="0" sz="2800" spc="-5">
                <a:latin typeface="Microsoft JhengHei"/>
                <a:cs typeface="Microsoft JhengHei"/>
              </a:rPr>
              <a:t>9</a:t>
            </a:r>
            <a:r>
              <a:rPr dirty="0" sz="2800">
                <a:latin typeface="Microsoft JhengHei"/>
                <a:cs typeface="Microsoft JhengHei"/>
              </a:rPr>
              <a:t>月）</a:t>
            </a:r>
            <a:endParaRPr sz="2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第七節：踝關節運動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862" y="1361503"/>
            <a:ext cx="774700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Microsoft JhengHei"/>
                <a:cs typeface="Microsoft JhengHei"/>
              </a:rPr>
              <a:t>坐在椅子上，踝關節做屈曲、伸展、旋轉運 </a:t>
            </a:r>
            <a:r>
              <a:rPr dirty="0" sz="3200" b="1">
                <a:latin typeface="Microsoft JhengHei"/>
                <a:cs typeface="Microsoft JhengHei"/>
              </a:rPr>
              <a:t>動，兩側各</a:t>
            </a:r>
            <a:r>
              <a:rPr dirty="0" sz="3200" spc="-10" b="1">
                <a:latin typeface="Microsoft JhengHei"/>
                <a:cs typeface="Microsoft JhengHei"/>
              </a:rPr>
              <a:t>50</a:t>
            </a:r>
            <a:r>
              <a:rPr dirty="0" sz="3200" b="1">
                <a:latin typeface="Microsoft JhengHei"/>
                <a:cs typeface="Microsoft JhengHei"/>
              </a:rPr>
              <a:t>次。</a:t>
            </a:r>
            <a:endParaRPr sz="32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220" y="2385060"/>
            <a:ext cx="3015234" cy="4300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1779" y="2420620"/>
            <a:ext cx="2890520" cy="417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6700" y="2415539"/>
            <a:ext cx="2900680" cy="4185920"/>
          </a:xfrm>
          <a:custGeom>
            <a:avLst/>
            <a:gdLst/>
            <a:ahLst/>
            <a:cxnLst/>
            <a:rect l="l" t="t" r="r" b="b"/>
            <a:pathLst>
              <a:path w="2900680" h="4185920">
                <a:moveTo>
                  <a:pt x="0" y="4185920"/>
                </a:moveTo>
                <a:lnTo>
                  <a:pt x="2900680" y="4185920"/>
                </a:lnTo>
                <a:lnTo>
                  <a:pt x="2900680" y="0"/>
                </a:lnTo>
                <a:lnTo>
                  <a:pt x="0" y="0"/>
                </a:lnTo>
                <a:lnTo>
                  <a:pt x="0" y="418592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68979" y="2385060"/>
            <a:ext cx="2687574" cy="4300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04540" y="2420620"/>
            <a:ext cx="2562860" cy="417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99459" y="2415539"/>
            <a:ext cx="2573020" cy="4185920"/>
          </a:xfrm>
          <a:custGeom>
            <a:avLst/>
            <a:gdLst/>
            <a:ahLst/>
            <a:cxnLst/>
            <a:rect l="l" t="t" r="r" b="b"/>
            <a:pathLst>
              <a:path w="2573020" h="4185920">
                <a:moveTo>
                  <a:pt x="0" y="4185920"/>
                </a:moveTo>
                <a:lnTo>
                  <a:pt x="2573019" y="4185920"/>
                </a:lnTo>
                <a:lnTo>
                  <a:pt x="2573019" y="0"/>
                </a:lnTo>
                <a:lnTo>
                  <a:pt x="0" y="0"/>
                </a:lnTo>
                <a:lnTo>
                  <a:pt x="0" y="418592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89320" y="2387600"/>
            <a:ext cx="2941574" cy="4280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24879" y="2423160"/>
            <a:ext cx="2816860" cy="4155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19800" y="2418079"/>
            <a:ext cx="2827020" cy="4165600"/>
          </a:xfrm>
          <a:custGeom>
            <a:avLst/>
            <a:gdLst/>
            <a:ahLst/>
            <a:cxnLst/>
            <a:rect l="l" t="t" r="r" b="b"/>
            <a:pathLst>
              <a:path w="2827020" h="4165600">
                <a:moveTo>
                  <a:pt x="0" y="4165600"/>
                </a:moveTo>
                <a:lnTo>
                  <a:pt x="2827020" y="4165600"/>
                </a:lnTo>
                <a:lnTo>
                  <a:pt x="2827020" y="0"/>
                </a:lnTo>
                <a:lnTo>
                  <a:pt x="0" y="0"/>
                </a:lnTo>
                <a:lnTo>
                  <a:pt x="0" y="416560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319" y="350520"/>
            <a:ext cx="6992620" cy="6156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1560"/>
            <a:ext cx="9144000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640" y="800100"/>
            <a:ext cx="8608314" cy="5070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0200" y="835660"/>
            <a:ext cx="8483600" cy="49453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5120" y="830580"/>
            <a:ext cx="8493760" cy="4955540"/>
          </a:xfrm>
          <a:custGeom>
            <a:avLst/>
            <a:gdLst/>
            <a:ahLst/>
            <a:cxnLst/>
            <a:rect l="l" t="t" r="r" b="b"/>
            <a:pathLst>
              <a:path w="8493760" h="4955540">
                <a:moveTo>
                  <a:pt x="0" y="4955540"/>
                </a:moveTo>
                <a:lnTo>
                  <a:pt x="8493760" y="4955540"/>
                </a:lnTo>
                <a:lnTo>
                  <a:pt x="8493760" y="0"/>
                </a:lnTo>
                <a:lnTo>
                  <a:pt x="0" y="0"/>
                </a:lnTo>
                <a:lnTo>
                  <a:pt x="0" y="495554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7370" y="449897"/>
            <a:ext cx="551180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 b="1">
                <a:latin typeface="Microsoft JhengHei"/>
                <a:cs typeface="Microsoft JhengHei"/>
              </a:rPr>
              <a:t>遠離痛風、一生幸福</a:t>
            </a:r>
            <a:endParaRPr sz="48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4659" y="1234439"/>
            <a:ext cx="4013454" cy="2415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0219" y="1270000"/>
            <a:ext cx="3888740" cy="2291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5140" y="1264919"/>
            <a:ext cx="3898900" cy="2301240"/>
          </a:xfrm>
          <a:custGeom>
            <a:avLst/>
            <a:gdLst/>
            <a:ahLst/>
            <a:cxnLst/>
            <a:rect l="l" t="t" r="r" b="b"/>
            <a:pathLst>
              <a:path w="3898900" h="2301240">
                <a:moveTo>
                  <a:pt x="0" y="2301240"/>
                </a:moveTo>
                <a:lnTo>
                  <a:pt x="3898900" y="2301240"/>
                </a:lnTo>
                <a:lnTo>
                  <a:pt x="3898900" y="0"/>
                </a:lnTo>
                <a:lnTo>
                  <a:pt x="0" y="0"/>
                </a:lnTo>
                <a:lnTo>
                  <a:pt x="0" y="230124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4659" y="3672840"/>
            <a:ext cx="4013454" cy="2629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0219" y="3708400"/>
            <a:ext cx="3888740" cy="2504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5140" y="3703320"/>
            <a:ext cx="3898900" cy="2514600"/>
          </a:xfrm>
          <a:custGeom>
            <a:avLst/>
            <a:gdLst/>
            <a:ahLst/>
            <a:cxnLst/>
            <a:rect l="l" t="t" r="r" b="b"/>
            <a:pathLst>
              <a:path w="3898900" h="2514600">
                <a:moveTo>
                  <a:pt x="0" y="2514599"/>
                </a:moveTo>
                <a:lnTo>
                  <a:pt x="3898900" y="2514599"/>
                </a:lnTo>
                <a:lnTo>
                  <a:pt x="3898900" y="0"/>
                </a:lnTo>
                <a:lnTo>
                  <a:pt x="0" y="0"/>
                </a:lnTo>
                <a:lnTo>
                  <a:pt x="0" y="2514599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72000" y="3711004"/>
            <a:ext cx="4104727" cy="2504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65650" y="3704590"/>
            <a:ext cx="4117340" cy="2517140"/>
          </a:xfrm>
          <a:custGeom>
            <a:avLst/>
            <a:gdLst/>
            <a:ahLst/>
            <a:cxnLst/>
            <a:rect l="l" t="t" r="r" b="b"/>
            <a:pathLst>
              <a:path w="4117340" h="2517140">
                <a:moveTo>
                  <a:pt x="0" y="2517139"/>
                </a:moveTo>
                <a:lnTo>
                  <a:pt x="4117340" y="2517139"/>
                </a:lnTo>
                <a:lnTo>
                  <a:pt x="4117340" y="0"/>
                </a:lnTo>
                <a:lnTo>
                  <a:pt x="0" y="0"/>
                </a:lnTo>
                <a:lnTo>
                  <a:pt x="0" y="251713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36440" y="1234439"/>
            <a:ext cx="4229354" cy="24208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72000" y="1270000"/>
            <a:ext cx="4104640" cy="2296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66920" y="1264919"/>
            <a:ext cx="4114800" cy="2306320"/>
          </a:xfrm>
          <a:custGeom>
            <a:avLst/>
            <a:gdLst/>
            <a:ahLst/>
            <a:cxnLst/>
            <a:rect l="l" t="t" r="r" b="b"/>
            <a:pathLst>
              <a:path w="4114800" h="2306320">
                <a:moveTo>
                  <a:pt x="0" y="2306319"/>
                </a:moveTo>
                <a:lnTo>
                  <a:pt x="4114800" y="2306319"/>
                </a:lnTo>
                <a:lnTo>
                  <a:pt x="4114800" y="0"/>
                </a:lnTo>
                <a:lnTo>
                  <a:pt x="0" y="0"/>
                </a:lnTo>
                <a:lnTo>
                  <a:pt x="0" y="2306319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6916" y="482917"/>
            <a:ext cx="617537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二、禮</a:t>
            </a:r>
            <a:r>
              <a:rPr dirty="0" spc="-5"/>
              <a:t>俗</a:t>
            </a:r>
            <a:r>
              <a:rPr dirty="0"/>
              <a:t>信仰與飲食文化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57" y="1625917"/>
            <a:ext cx="8242300" cy="36849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355600" algn="l"/>
              </a:tabLst>
            </a:pPr>
            <a:r>
              <a:rPr dirty="0" sz="2000" spc="-5">
                <a:latin typeface="Microsoft JhengHei"/>
                <a:cs typeface="Microsoft JhengHei"/>
              </a:rPr>
              <a:t>泰雅族的超自然力量信仰觀稱</a:t>
            </a:r>
            <a:r>
              <a:rPr dirty="0" sz="2000" spc="5">
                <a:latin typeface="Microsoft JhengHei"/>
                <a:cs typeface="Microsoft JhengHei"/>
              </a:rPr>
              <a:t>為</a:t>
            </a:r>
            <a:r>
              <a:rPr dirty="0" sz="2000" spc="-5">
                <a:latin typeface="Microsoft JhengHei"/>
                <a:cs typeface="Microsoft JhengHei"/>
              </a:rPr>
              <a:t>rutux(包括：人死後的鬼魂、祖靈，</a:t>
            </a:r>
            <a:endParaRPr sz="2000">
              <a:latin typeface="Microsoft JhengHei"/>
              <a:cs typeface="Microsoft JhengHei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JhengHei"/>
                <a:cs typeface="Microsoft JhengHei"/>
              </a:rPr>
              <a:t>自然物的精靈等)</a:t>
            </a:r>
            <a:endParaRPr sz="2000">
              <a:latin typeface="Microsoft JhengHei"/>
              <a:cs typeface="Microsoft JhengHe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"/>
              <a:tabLst>
                <a:tab pos="355600" algn="l"/>
              </a:tabLst>
            </a:pPr>
            <a:r>
              <a:rPr dirty="0" sz="2000">
                <a:latin typeface="Microsoft JhengHei"/>
                <a:cs typeface="Microsoft JhengHei"/>
              </a:rPr>
              <a:t>遵守祖先留下的訓示與行事規範</a:t>
            </a:r>
            <a:r>
              <a:rPr dirty="0" sz="2000" spc="-5">
                <a:latin typeface="Microsoft JhengHei"/>
                <a:cs typeface="Microsoft JhengHei"/>
              </a:rPr>
              <a:t>（gaga）</a:t>
            </a:r>
            <a:endParaRPr sz="2000">
              <a:latin typeface="Microsoft JhengHei"/>
              <a:cs typeface="Microsoft JhengHe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"/>
              <a:tabLst>
                <a:tab pos="355600" algn="l"/>
              </a:tabLst>
            </a:pPr>
            <a:r>
              <a:rPr dirty="0" sz="2000">
                <a:latin typeface="Microsoft JhengHei"/>
                <a:cs typeface="Microsoft JhengHei"/>
              </a:rPr>
              <a:t>遵</a:t>
            </a:r>
            <a:r>
              <a:rPr dirty="0" sz="2000" spc="-5">
                <a:latin typeface="Microsoft JhengHei"/>
                <a:cs typeface="Microsoft JhengHei"/>
              </a:rPr>
              <a:t>守gaga</a:t>
            </a:r>
            <a:r>
              <a:rPr dirty="0" sz="2000">
                <a:latin typeface="Microsoft JhengHei"/>
                <a:cs typeface="Microsoft JhengHei"/>
              </a:rPr>
              <a:t>就會受到祖靈的庇佑，得享平安的生活，使子孫代代興旺</a:t>
            </a:r>
            <a:endParaRPr sz="2000">
              <a:latin typeface="Microsoft JhengHei"/>
              <a:cs typeface="Microsoft JhengHe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"/>
              <a:tabLst>
                <a:tab pos="355600" algn="l"/>
              </a:tabLst>
            </a:pPr>
            <a:r>
              <a:rPr dirty="0" sz="2000">
                <a:latin typeface="Microsoft JhengHei"/>
                <a:cs typeface="Microsoft JhengHei"/>
              </a:rPr>
              <a:t>除了傳統信仰之外，各部落普遍存在著天主教堂與基</a:t>
            </a:r>
            <a:r>
              <a:rPr dirty="0" sz="2000" spc="10">
                <a:latin typeface="Microsoft JhengHei"/>
                <a:cs typeface="Microsoft JhengHei"/>
              </a:rPr>
              <a:t>督</a:t>
            </a:r>
            <a:r>
              <a:rPr dirty="0" sz="2000">
                <a:latin typeface="Microsoft JhengHei"/>
                <a:cs typeface="Microsoft JhengHei"/>
              </a:rPr>
              <a:t>教會</a:t>
            </a:r>
            <a:endParaRPr sz="20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"/>
            </a:pPr>
            <a:endParaRPr sz="2900">
              <a:latin typeface="Times New Roman"/>
              <a:cs typeface="Times New Roman"/>
            </a:endParaRPr>
          </a:p>
          <a:p>
            <a:pPr marL="354965" marR="259079" indent="-342900">
              <a:lnSpc>
                <a:spcPct val="100000"/>
              </a:lnSpc>
              <a:spcBef>
                <a:spcPts val="5"/>
              </a:spcBef>
              <a:buFont typeface="Wingdings"/>
              <a:buChar char=""/>
              <a:tabLst>
                <a:tab pos="355600" algn="l"/>
              </a:tabLst>
            </a:pPr>
            <a:r>
              <a:rPr dirty="0" sz="2000">
                <a:latin typeface="Microsoft JhengHei"/>
                <a:cs typeface="Microsoft JhengHei"/>
              </a:rPr>
              <a:t>泰雅族人多以農作物為主食，最普遍常見的為小米、玉米、蕃薯、芋 頭等作物。米、栗類則大多用石臼去殼</a:t>
            </a:r>
            <a:r>
              <a:rPr dirty="0" sz="2000" spc="-25">
                <a:latin typeface="Microsoft JhengHei"/>
                <a:cs typeface="Microsoft JhengHei"/>
              </a:rPr>
              <a:t> </a:t>
            </a:r>
            <a:r>
              <a:rPr dirty="0" sz="2000">
                <a:latin typeface="Microsoft JhengHei"/>
                <a:cs typeface="Microsoft JhengHei"/>
              </a:rPr>
              <a:t>，</a:t>
            </a:r>
            <a:r>
              <a:rPr dirty="0" sz="2000" spc="-20">
                <a:latin typeface="Microsoft JhengHei"/>
                <a:cs typeface="Microsoft JhengHei"/>
              </a:rPr>
              <a:t> </a:t>
            </a:r>
            <a:r>
              <a:rPr dirty="0" sz="2000">
                <a:latin typeface="Microsoft JhengHei"/>
                <a:cs typeface="Microsoft JhengHei"/>
              </a:rPr>
              <a:t>平常煮成飯或煮粥食用，</a:t>
            </a:r>
            <a:endParaRPr sz="2000">
              <a:latin typeface="Microsoft JhengHei"/>
              <a:cs typeface="Microsoft JhengHei"/>
            </a:endParaRPr>
          </a:p>
          <a:p>
            <a:pPr marL="354965" marR="5080">
              <a:lnSpc>
                <a:spcPct val="100000"/>
              </a:lnSpc>
            </a:pPr>
            <a:r>
              <a:rPr dirty="0" sz="2000">
                <a:latin typeface="Microsoft JhengHei"/>
                <a:cs typeface="Microsoft JhengHei"/>
              </a:rPr>
              <a:t>祭典時做成餅狀，也可以隨身攜帶當作乾糧。並且狩獵鳥獸當作副食， 為了維持肉類的新鮮度，還發展出獨特的保存技術，利用鹽與發酵的 </a:t>
            </a:r>
            <a:r>
              <a:rPr dirty="0" sz="2000" spc="-5">
                <a:latin typeface="Microsoft JhengHei"/>
                <a:cs typeface="Microsoft JhengHei"/>
              </a:rPr>
              <a:t>小米醃漬魚、肉，便於儲存起來長期使用。</a:t>
            </a:r>
            <a:endParaRPr sz="2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4255" y="489902"/>
            <a:ext cx="3075305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/>
              <a:t>三、</a:t>
            </a:r>
            <a:r>
              <a:rPr dirty="0" sz="4000"/>
              <a:t>衣飾文化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30190" y="3967017"/>
            <a:ext cx="304800" cy="121094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r>
              <a:rPr dirty="0" sz="2400">
                <a:latin typeface="Microsoft JhengHei"/>
                <a:cs typeface="Microsoft JhengHei"/>
              </a:rPr>
              <a:t>、</a:t>
            </a:r>
            <a:endParaRPr sz="24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2400">
                <a:latin typeface="Microsoft JhengHei"/>
                <a:cs typeface="Microsoft JhengHei"/>
              </a:rPr>
              <a:t>、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268729"/>
            <a:ext cx="4940935" cy="5076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3535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356235" algn="l"/>
              </a:tabLst>
            </a:pPr>
            <a:r>
              <a:rPr dirty="0" sz="2400">
                <a:latin typeface="Microsoft JhengHei"/>
                <a:cs typeface="Microsoft JhengHei"/>
              </a:rPr>
              <a:t>因為泰雅族無階級制度，在衣服上 並未表現出個人的社會地位，因此 </a:t>
            </a:r>
            <a:r>
              <a:rPr dirty="0" sz="2400" spc="-5">
                <a:latin typeface="Microsoft JhengHei"/>
                <a:cs typeface="Microsoft JhengHei"/>
              </a:rPr>
              <a:t>其穿衣的主要功能及在遮體、保暖 </a:t>
            </a:r>
            <a:r>
              <a:rPr dirty="0" sz="2400">
                <a:latin typeface="Microsoft JhengHei"/>
                <a:cs typeface="Microsoft JhengHei"/>
              </a:rPr>
              <a:t>及裝飾。</a:t>
            </a:r>
            <a:endParaRPr sz="2400">
              <a:latin typeface="Microsoft JhengHei"/>
              <a:cs typeface="Microsoft JhengHei"/>
            </a:endParaRPr>
          </a:p>
          <a:p>
            <a:pPr algn="just" marL="355600" marR="5080" indent="-343535">
              <a:lnSpc>
                <a:spcPct val="100000"/>
              </a:lnSpc>
              <a:spcBef>
                <a:spcPts val="580"/>
              </a:spcBef>
              <a:buFont typeface="Wingdings"/>
              <a:buChar char=""/>
              <a:tabLst>
                <a:tab pos="356235" algn="l"/>
              </a:tabLst>
            </a:pPr>
            <a:r>
              <a:rPr dirty="0" sz="2400" spc="-5">
                <a:latin typeface="Microsoft JhengHei"/>
                <a:cs typeface="Microsoft JhengHei"/>
              </a:rPr>
              <a:t>泰雅的傳統服飾男女大致相同，形 </a:t>
            </a:r>
            <a:r>
              <a:rPr dirty="0" sz="2400">
                <a:latin typeface="Microsoft JhengHei"/>
                <a:cs typeface="Microsoft JhengHei"/>
              </a:rPr>
              <a:t>制是綜合縫製式及披掛式服飾，主 </a:t>
            </a:r>
            <a:r>
              <a:rPr dirty="0" sz="2400" spc="-5">
                <a:latin typeface="Microsoft JhengHei"/>
                <a:cs typeface="Microsoft JhengHei"/>
              </a:rPr>
              <a:t>要差別在頭冠和掛前帶。</a:t>
            </a:r>
            <a:endParaRPr sz="2400">
              <a:latin typeface="Microsoft JhengHei"/>
              <a:cs typeface="Microsoft JhengHei"/>
            </a:endParaRPr>
          </a:p>
          <a:p>
            <a:pPr algn="just" marL="355600" indent="-343535">
              <a:lnSpc>
                <a:spcPct val="100000"/>
              </a:lnSpc>
              <a:spcBef>
                <a:spcPts val="585"/>
              </a:spcBef>
              <a:buFont typeface="Wingdings"/>
              <a:buChar char=""/>
              <a:tabLst>
                <a:tab pos="356235" algn="l"/>
              </a:tabLst>
            </a:pPr>
            <a:r>
              <a:rPr dirty="0" sz="2400">
                <a:latin typeface="Microsoft JhengHei"/>
                <a:cs typeface="Microsoft JhengHei"/>
              </a:rPr>
              <a:t>男人服飾的基本配件是額帶、胸兜</a:t>
            </a:r>
            <a:endParaRPr sz="2400">
              <a:latin typeface="Microsoft JhengHei"/>
              <a:cs typeface="Microsoft JhengHei"/>
            </a:endParaRPr>
          </a:p>
          <a:p>
            <a:pPr marL="355600">
              <a:lnSpc>
                <a:spcPct val="100000"/>
              </a:lnSpc>
            </a:pPr>
            <a:r>
              <a:rPr dirty="0" sz="2400" spc="-5">
                <a:latin typeface="Microsoft JhengHei"/>
                <a:cs typeface="Microsoft JhengHei"/>
              </a:rPr>
              <a:t>上衣、披肩、前遮陰布</a:t>
            </a:r>
            <a:r>
              <a:rPr dirty="0" sz="2400">
                <a:latin typeface="Microsoft JhengHei"/>
                <a:cs typeface="Microsoft JhengHei"/>
              </a:rPr>
              <a:t>及</a:t>
            </a:r>
            <a:r>
              <a:rPr dirty="0" sz="2400" spc="-5">
                <a:latin typeface="Microsoft JhengHei"/>
                <a:cs typeface="Microsoft JhengHei"/>
              </a:rPr>
              <a:t>刀。</a:t>
            </a:r>
            <a:endParaRPr sz="2400">
              <a:latin typeface="Microsoft JhengHei"/>
              <a:cs typeface="Microsoft JhengHei"/>
            </a:endParaRPr>
          </a:p>
          <a:p>
            <a:pPr marL="355600" indent="-343535">
              <a:lnSpc>
                <a:spcPct val="100000"/>
              </a:lnSpc>
              <a:spcBef>
                <a:spcPts val="585"/>
              </a:spcBef>
              <a:buFont typeface="Wingdings"/>
              <a:buChar char=""/>
              <a:tabLst>
                <a:tab pos="356235" algn="l"/>
              </a:tabLst>
            </a:pPr>
            <a:r>
              <a:rPr dirty="0" sz="2400">
                <a:latin typeface="Microsoft JhengHei"/>
                <a:cs typeface="Microsoft JhengHei"/>
              </a:rPr>
              <a:t>女子則是額帶、胸兜、上衣、披肩</a:t>
            </a:r>
            <a:endParaRPr sz="2400">
              <a:latin typeface="Microsoft JhengHei"/>
              <a:cs typeface="Microsoft JhengHei"/>
            </a:endParaRPr>
          </a:p>
          <a:p>
            <a:pPr marL="355600">
              <a:lnSpc>
                <a:spcPct val="100000"/>
              </a:lnSpc>
            </a:pPr>
            <a:r>
              <a:rPr dirty="0" sz="2400" spc="-5">
                <a:latin typeface="Microsoft JhengHei"/>
                <a:cs typeface="Microsoft JhengHei"/>
              </a:rPr>
              <a:t>片裙和綁腿</a:t>
            </a:r>
            <a:endParaRPr sz="2400">
              <a:latin typeface="Microsoft JhengHei"/>
              <a:cs typeface="Microsoft JhengHei"/>
            </a:endParaRPr>
          </a:p>
          <a:p>
            <a:pPr marL="355600" marR="5080" indent="-343535">
              <a:lnSpc>
                <a:spcPct val="100000"/>
              </a:lnSpc>
              <a:spcBef>
                <a:spcPts val="580"/>
              </a:spcBef>
              <a:buFont typeface="Wingdings"/>
              <a:buChar char=""/>
              <a:tabLst>
                <a:tab pos="356235" algn="l"/>
              </a:tabLst>
            </a:pPr>
            <a:r>
              <a:rPr dirty="0" sz="2400">
                <a:latin typeface="Microsoft JhengHei"/>
                <a:cs typeface="Microsoft JhengHei"/>
              </a:rPr>
              <a:t>紅色是泰雅族人的最愛，紅色代表 血液，也代表力量。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0379" y="1341119"/>
            <a:ext cx="3309620" cy="4744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7929" y="489902"/>
            <a:ext cx="3074035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/>
              <a:t>四</a:t>
            </a:r>
            <a:r>
              <a:rPr dirty="0" sz="4000"/>
              <a:t>、</a:t>
            </a:r>
            <a:r>
              <a:rPr dirty="0" sz="4000" spc="-5"/>
              <a:t>祖先規範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74344" y="1436370"/>
            <a:ext cx="8293734" cy="3905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356235" algn="l"/>
              </a:tabLst>
            </a:pPr>
            <a:r>
              <a:rPr dirty="0" sz="2400">
                <a:latin typeface="Microsoft JhengHei"/>
                <a:cs typeface="Microsoft JhengHei"/>
              </a:rPr>
              <a:t>傳統的泰雅族家庭是以父系血緣為中心，從夫居的父系社</a:t>
            </a:r>
            <a:endParaRPr sz="2400">
              <a:latin typeface="Microsoft JhengHei"/>
              <a:cs typeface="Microsoft JhengHei"/>
            </a:endParaRPr>
          </a:p>
          <a:p>
            <a:pPr marL="355600">
              <a:lnSpc>
                <a:spcPct val="100000"/>
              </a:lnSpc>
            </a:pPr>
            <a:r>
              <a:rPr dirty="0" sz="2400" spc="-5">
                <a:latin typeface="Microsoft JhengHei"/>
                <a:cs typeface="Microsoft JhengHei"/>
              </a:rPr>
              <a:t>會，婚姻制度屬於一夫一妻制的嫁娶婚形式。</a:t>
            </a:r>
            <a:endParaRPr sz="2400">
              <a:latin typeface="Microsoft JhengHei"/>
              <a:cs typeface="Microsoft JhengHei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Wingdings"/>
              <a:buChar char=""/>
              <a:tabLst>
                <a:tab pos="356235" algn="l"/>
              </a:tabLst>
            </a:pPr>
            <a:r>
              <a:rPr dirty="0" sz="2400">
                <a:latin typeface="Microsoft JhengHei"/>
                <a:cs typeface="Microsoft JhengHei"/>
              </a:rPr>
              <a:t>頭目的承繼與更迭有世襲制與選舉制兩種，頭目對內處理</a:t>
            </a:r>
            <a:endParaRPr sz="2400">
              <a:latin typeface="Microsoft JhengHei"/>
              <a:cs typeface="Microsoft JhengHei"/>
            </a:endParaRPr>
          </a:p>
          <a:p>
            <a:pPr marL="355600">
              <a:lnSpc>
                <a:spcPct val="100000"/>
              </a:lnSpc>
            </a:pPr>
            <a:r>
              <a:rPr dirty="0" sz="2400" spc="-5">
                <a:latin typeface="Microsoft JhengHei"/>
                <a:cs typeface="Microsoft JhengHei"/>
              </a:rPr>
              <a:t>部落公共事務，對外代表全社與他社間保持聯繫。</a:t>
            </a:r>
            <a:endParaRPr sz="2400">
              <a:latin typeface="Microsoft JhengHei"/>
              <a:cs typeface="Microsoft JhengHei"/>
            </a:endParaRPr>
          </a:p>
          <a:p>
            <a:pPr marL="355600" marR="5080" indent="-343535">
              <a:lnSpc>
                <a:spcPct val="100000"/>
              </a:lnSpc>
              <a:spcBef>
                <a:spcPts val="585"/>
              </a:spcBef>
              <a:buFont typeface="Wingdings"/>
              <a:buChar char=""/>
              <a:tabLst>
                <a:tab pos="356235" algn="l"/>
              </a:tabLst>
            </a:pPr>
            <a:r>
              <a:rPr dirty="0" sz="2400">
                <a:latin typeface="Microsoft JhengHei"/>
                <a:cs typeface="Microsoft JhengHei"/>
              </a:rPr>
              <a:t>祭祀團體是執行同一gaga</a:t>
            </a:r>
            <a:r>
              <a:rPr dirty="0" sz="2400" spc="-30">
                <a:latin typeface="Microsoft JhengHei"/>
                <a:cs typeface="Microsoft JhengHei"/>
              </a:rPr>
              <a:t> </a:t>
            </a:r>
            <a:r>
              <a:rPr dirty="0" sz="2400">
                <a:latin typeface="Microsoft JhengHei"/>
                <a:cs typeface="Microsoft JhengHei"/>
              </a:rPr>
              <a:t>宗教儀式中最重要的團體，範圍 </a:t>
            </a:r>
            <a:r>
              <a:rPr dirty="0" sz="2400" spc="-5">
                <a:latin typeface="Microsoft JhengHei"/>
                <a:cs typeface="Microsoft JhengHei"/>
              </a:rPr>
              <a:t>包括定期舉行的播種祭、收穫祭以及不定期舉行的獵頭祭、 </a:t>
            </a:r>
            <a:r>
              <a:rPr dirty="0" sz="2400">
                <a:latin typeface="Microsoft JhengHei"/>
                <a:cs typeface="Microsoft JhengHei"/>
              </a:rPr>
              <a:t>祈雨祭等。</a:t>
            </a:r>
            <a:endParaRPr sz="2400">
              <a:latin typeface="Microsoft JhengHei"/>
              <a:cs typeface="Microsoft JhengHei"/>
            </a:endParaRPr>
          </a:p>
          <a:p>
            <a:pPr algn="just" marL="355600" marR="309880" indent="-343535">
              <a:lnSpc>
                <a:spcPct val="100000"/>
              </a:lnSpc>
              <a:spcBef>
                <a:spcPts val="580"/>
              </a:spcBef>
              <a:buFont typeface="Wingdings"/>
              <a:buChar char=""/>
              <a:tabLst>
                <a:tab pos="356235" algn="l"/>
              </a:tabLst>
            </a:pPr>
            <a:r>
              <a:rPr dirty="0" sz="2400">
                <a:latin typeface="Microsoft JhengHei"/>
                <a:cs typeface="Microsoft JhengHei"/>
              </a:rPr>
              <a:t>文</a:t>
            </a:r>
            <a:r>
              <a:rPr dirty="0" sz="2400" spc="-5">
                <a:latin typeface="Microsoft JhengHei"/>
                <a:cs typeface="Microsoft JhengHei"/>
              </a:rPr>
              <a:t>面</a:t>
            </a:r>
            <a:r>
              <a:rPr dirty="0" sz="2400">
                <a:latin typeface="Microsoft JhengHei"/>
                <a:cs typeface="Microsoft JhengHei"/>
              </a:rPr>
              <a:t>等於是成年禮，男子必須狩獵多次成功後，才可在額 頭上及下巴刺青，女子則須學會織布才得刺臉紋，而完成 紋面者才可論及婚嫁。</a:t>
            </a:r>
            <a:endParaRPr sz="2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8997" y="633984"/>
            <a:ext cx="742632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1">
                <a:latin typeface="Microsoft JhengHei"/>
                <a:cs typeface="Microsoft JhengHei"/>
              </a:rPr>
              <a:t>【大紀元7月2</a:t>
            </a:r>
            <a:r>
              <a:rPr dirty="0" sz="5400" spc="5" b="1">
                <a:latin typeface="Microsoft JhengHei"/>
                <a:cs typeface="Microsoft JhengHei"/>
              </a:rPr>
              <a:t>2</a:t>
            </a:r>
            <a:r>
              <a:rPr dirty="0" sz="5400" b="1">
                <a:latin typeface="Microsoft JhengHei"/>
                <a:cs typeface="Microsoft JhengHei"/>
              </a:rPr>
              <a:t>日報導】</a:t>
            </a:r>
            <a:endParaRPr sz="54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81827" y="3542919"/>
            <a:ext cx="406400" cy="0"/>
          </a:xfrm>
          <a:custGeom>
            <a:avLst/>
            <a:gdLst/>
            <a:ahLst/>
            <a:cxnLst/>
            <a:rect l="l" t="t" r="r" b="b"/>
            <a:pathLst>
              <a:path w="406400" h="0">
                <a:moveTo>
                  <a:pt x="0" y="0"/>
                </a:moveTo>
                <a:lnTo>
                  <a:pt x="406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46417" y="1530730"/>
            <a:ext cx="8101965" cy="4807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651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1600" spc="5">
                <a:latin typeface="Microsoft JhengHei"/>
                <a:cs typeface="Microsoft JhengHei"/>
              </a:rPr>
              <a:t>(</a:t>
            </a:r>
            <a:r>
              <a:rPr dirty="0" sz="1600">
                <a:latin typeface="Microsoft JhengHei"/>
                <a:cs typeface="Microsoft JhengHei"/>
              </a:rPr>
              <a:t>中央社記者陳清芳台</a:t>
            </a:r>
            <a:r>
              <a:rPr dirty="0" sz="1600" spc="-20">
                <a:latin typeface="Microsoft JhengHei"/>
                <a:cs typeface="Microsoft JhengHei"/>
              </a:rPr>
              <a:t>北</a:t>
            </a:r>
            <a:r>
              <a:rPr dirty="0" sz="1600" spc="-10">
                <a:latin typeface="Microsoft JhengHei"/>
                <a:cs typeface="Microsoft JhengHei"/>
              </a:rPr>
              <a:t>22</a:t>
            </a:r>
            <a:r>
              <a:rPr dirty="0" sz="1600">
                <a:latin typeface="Microsoft JhengHei"/>
                <a:cs typeface="Microsoft JhengHei"/>
              </a:rPr>
              <a:t>日</a:t>
            </a:r>
            <a:r>
              <a:rPr dirty="0" sz="1600" spc="-5">
                <a:latin typeface="Microsoft JhengHei"/>
                <a:cs typeface="Microsoft JhengHei"/>
              </a:rPr>
              <a:t>電</a:t>
            </a:r>
            <a:r>
              <a:rPr dirty="0" sz="1600">
                <a:latin typeface="Microsoft JhengHei"/>
                <a:cs typeface="Microsoft JhengHei"/>
              </a:rPr>
              <a:t>)</a:t>
            </a:r>
            <a:r>
              <a:rPr dirty="0" sz="1600" spc="-85">
                <a:latin typeface="Microsoft JhengHei"/>
                <a:cs typeface="Microsoft Jheng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JhengHei"/>
                <a:cs typeface="Microsoft JhengHei"/>
              </a:rPr>
              <a:t>台灣原住民痛風研究新發現，學者在二十一 個原住民家族身上，找到痛風致病主基因位於四號染色體上，遺傳加 上喝酒、食用動物內臟等飲食習慣，使得十多歲到四十多歲的多位族 人長出痛風</a:t>
            </a:r>
            <a:r>
              <a:rPr dirty="0" sz="2000" spc="-10">
                <a:solidFill>
                  <a:srgbClr val="FF0000"/>
                </a:solidFill>
                <a:latin typeface="Microsoft JhengHei"/>
                <a:cs typeface="Microsoft JhengHei"/>
              </a:rPr>
              <a:t>石</a:t>
            </a:r>
            <a:r>
              <a:rPr dirty="0" sz="1600">
                <a:latin typeface="Microsoft JhengHei"/>
                <a:cs typeface="Microsoft JhengHei"/>
              </a:rPr>
              <a:t>，學者希望製鞋業能幫忙，解決患者痛風關節變形無鞋可穿的窘境。</a:t>
            </a:r>
            <a:endParaRPr sz="1600">
              <a:latin typeface="Microsoft JhengHei"/>
              <a:cs typeface="Microsoft JhengHei"/>
            </a:endParaRPr>
          </a:p>
          <a:p>
            <a:pPr algn="just" marL="355600" marR="208279" indent="-3429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1600">
                <a:latin typeface="Microsoft JhengHei"/>
                <a:cs typeface="Microsoft JhengHei"/>
              </a:rPr>
              <a:t>國家衛生研究院環境衛生與職業醫學研究組主任葛應欽指出，漢人和白種人的成人中 風盛行率是百分之一，新西蘭毛利人是百分十，南島語族則高達百分之十五到百分二 十，台灣原住民多屬南島語族。葛應欽指出，痛風是多</a:t>
            </a:r>
            <a:r>
              <a:rPr dirty="0" sz="1600" spc="-50">
                <a:latin typeface="Microsoft JhengHei"/>
                <a:cs typeface="Microsoft JhengHei"/>
              </a:rPr>
              <a:t>種</a:t>
            </a:r>
            <a:r>
              <a:rPr dirty="0" sz="1600">
                <a:latin typeface="Microsoft JhengHei"/>
                <a:cs typeface="Microsoft JhengHei"/>
              </a:rPr>
              <a:t>基因的疾病，他在北部二十 一個原住民家族取得一百五十四人的血液檢體，其中九十一人有痛風，年紀最小者僅 </a:t>
            </a:r>
            <a:r>
              <a:rPr dirty="0" sz="1600">
                <a:latin typeface="Microsoft JhengHei"/>
                <a:cs typeface="Microsoft JhengHei"/>
              </a:rPr>
              <a:t>十三、四歲，他發現，痛風的主要致病基因位於四號染色體的長臂位置，目前正進行 基因定序，進一步了解基因功能。</a:t>
            </a:r>
            <a:endParaRPr sz="1600">
              <a:latin typeface="Microsoft JhengHei"/>
              <a:cs typeface="Microsoft JhengHei"/>
            </a:endParaRPr>
          </a:p>
          <a:p>
            <a:pPr algn="just" marL="355600" marR="208279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1600">
                <a:latin typeface="Microsoft JhengHei"/>
                <a:cs typeface="Microsoft JhengHei"/>
              </a:rPr>
              <a:t>痛風，顧名思義，就是急性發作時，連吹到風都覺得疼痛，葛應欽在研究中，看到原 </a:t>
            </a:r>
            <a:r>
              <a:rPr dirty="0" sz="1600">
                <a:latin typeface="Microsoft JhengHei"/>
                <a:cs typeface="Microsoft JhengHei"/>
              </a:rPr>
              <a:t>住民痛風半夜發作時，痛到滾下床，連鞋子都沒法穿，許多原住民更因長年痛風，在 手指、手部、腳趾、腳部等關節處，長出大大小小的痛風石，壓得關節變形，苦不堪 言。</a:t>
            </a:r>
            <a:endParaRPr sz="1600">
              <a:latin typeface="Microsoft JhengHei"/>
              <a:cs typeface="Microsoft JhengHei"/>
            </a:endParaRPr>
          </a:p>
          <a:p>
            <a:pPr marL="355600" marR="508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600">
                <a:latin typeface="Microsoft JhengHei"/>
                <a:cs typeface="Microsoft JhengHei"/>
              </a:rPr>
              <a:t>那些沒有長出痛風石的原住民，往往也有高尿酸血症，葛應欽解釋，其他種族的高尿 酸血症患者，大約只有百分之五長痛風石，原住民的比率卻高達五成，這十倍的差距， 除了基因遺傳，也和食用酒類、食用動物內臟等富含嘌呤（普林）產生尿酸的食物有 關。</a:t>
            </a:r>
            <a:endParaRPr sz="16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9319"/>
            <a:ext cx="9144000" cy="563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3629" y="415290"/>
            <a:ext cx="166116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0" b="0">
                <a:latin typeface="Yu Gothic Medium"/>
                <a:cs typeface="Yu Gothic Medium"/>
              </a:rPr>
              <a:t>學理依據</a:t>
            </a:r>
            <a:endParaRPr sz="3200">
              <a:latin typeface="Yu Gothic Medium"/>
              <a:cs typeface="Yu Gothic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xx</dc:creator>
  <dc:title>《原初.舊憶》 痛風與飲食文化之連結 (12週課程方案) 鑽石(痛風)戴一生</dc:title>
  <dcterms:created xsi:type="dcterms:W3CDTF">2020-03-06T16:18:48Z</dcterms:created>
  <dcterms:modified xsi:type="dcterms:W3CDTF">2020-03-06T16:18:48Z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2020-02-27T00:00:00Z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2020-03-06T00:00:00Z</vt:filetime>
  </property>
</Properties>
</file>